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14.jpg" ContentType="image/pn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48"/>
  </p:notesMasterIdLst>
  <p:sldIdLst>
    <p:sldId id="256" r:id="rId2"/>
    <p:sldId id="257" r:id="rId3"/>
    <p:sldId id="259" r:id="rId4"/>
    <p:sldId id="260" r:id="rId5"/>
    <p:sldId id="261" r:id="rId6"/>
    <p:sldId id="262" r:id="rId7"/>
    <p:sldId id="263" r:id="rId8"/>
    <p:sldId id="264" r:id="rId9"/>
    <p:sldId id="265" r:id="rId10"/>
    <p:sldId id="266" r:id="rId11"/>
    <p:sldId id="267" r:id="rId12"/>
    <p:sldId id="300"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01" r:id="rId45"/>
    <p:sldId id="302" r:id="rId46"/>
    <p:sldId id="299"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p:restoredTop sz="75408"/>
  </p:normalViewPr>
  <p:slideViewPr>
    <p:cSldViewPr snapToGrid="0" snapToObjects="1">
      <p:cViewPr varScale="1">
        <p:scale>
          <a:sx n="77" d="100"/>
          <a:sy n="77" d="100"/>
        </p:scale>
        <p:origin x="1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06BE42-EE35-D140-904F-60A19755011B}" type="datetimeFigureOut">
              <a:rPr kumimoji="1" lang="zh-CN" altLang="en-US" smtClean="0"/>
              <a:t>2016/11/3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8312E-7D47-1C4D-8FF3-9FF3A01DD6AA}" type="slidenum">
              <a:rPr kumimoji="1" lang="zh-CN" altLang="en-US" smtClean="0"/>
              <a:t>‹#›</a:t>
            </a:fld>
            <a:endParaRPr kumimoji="1" lang="zh-CN" altLang="en-US"/>
          </a:p>
        </p:txBody>
      </p:sp>
    </p:spTree>
    <p:extLst>
      <p:ext uri="{BB962C8B-B14F-4D97-AF65-F5344CB8AC3E}">
        <p14:creationId xmlns:p14="http://schemas.microsoft.com/office/powerpoint/2010/main" val="1050369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 Id="rId3" Type="http://schemas.openxmlformats.org/officeDocument/2006/relationships/hyperlink" Target="http://arxiv.org/abs/1508.06576"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Node:</a:t>
            </a:r>
            <a:r>
              <a:rPr kumimoji="1" lang="zh-CN" altLang="en-US" dirty="0" smtClean="0"/>
              <a:t> 每一个</a:t>
            </a:r>
            <a:r>
              <a:rPr kumimoji="1" lang="en-US" altLang="zh-CN" dirty="0" smtClean="0"/>
              <a:t>node</a:t>
            </a:r>
            <a:r>
              <a:rPr kumimoji="1" lang="zh-CN" altLang="en-US" dirty="0" smtClean="0"/>
              <a:t>有零或者多个输入，代表一个操作实例，</a:t>
            </a:r>
            <a:r>
              <a:rPr kumimoji="1" lang="en-US" altLang="zh-CN" dirty="0" smtClean="0"/>
              <a:t>node</a:t>
            </a:r>
            <a:r>
              <a:rPr kumimoji="1" lang="zh-CN" altLang="en-US" dirty="0" smtClean="0"/>
              <a:t>间的普通数据流成为</a:t>
            </a:r>
            <a:r>
              <a:rPr kumimoji="1" lang="en-US" altLang="zh-CN" dirty="0" smtClean="0"/>
              <a:t>tensor</a:t>
            </a:r>
            <a:r>
              <a:rPr kumimoji="1" lang="zh-CN" altLang="en-US" dirty="0" smtClean="0"/>
              <a:t>，特殊的边没有数据流动，控制依赖</a:t>
            </a:r>
            <a:endParaRPr kumimoji="1" lang="zh-CN" altLang="en-US" dirty="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4</a:t>
            </a:fld>
            <a:endParaRPr kumimoji="1" lang="zh-CN" altLang="en-US"/>
          </a:p>
        </p:txBody>
      </p:sp>
    </p:spTree>
    <p:extLst>
      <p:ext uri="{BB962C8B-B14F-4D97-AF65-F5344CB8AC3E}">
        <p14:creationId xmlns:p14="http://schemas.microsoft.com/office/powerpoint/2010/main" val="1651678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Any</a:t>
            </a:r>
            <a:r>
              <a:rPr kumimoji="1" lang="zh-CN" altLang="en-US" dirty="0" smtClean="0"/>
              <a:t> </a:t>
            </a:r>
            <a:r>
              <a:rPr kumimoji="1" lang="en-US" altLang="zh-CN" dirty="0" smtClean="0"/>
              <a:t>Cross-device</a:t>
            </a:r>
            <a:r>
              <a:rPr kumimoji="1" lang="zh-CN" altLang="en-US" baseline="0" dirty="0" smtClean="0"/>
              <a:t> </a:t>
            </a:r>
            <a:r>
              <a:rPr kumimoji="1" lang="en-US" altLang="zh-CN" baseline="0" dirty="0" smtClean="0"/>
              <a:t>edges</a:t>
            </a:r>
            <a:r>
              <a:rPr kumimoji="1" lang="zh-CN" altLang="en-US" baseline="0" dirty="0" smtClean="0"/>
              <a:t> 如 </a:t>
            </a:r>
            <a:r>
              <a:rPr kumimoji="1" lang="en-US" altLang="zh-CN" baseline="0" dirty="0" smtClean="0"/>
              <a:t>x-&gt;</a:t>
            </a:r>
            <a:r>
              <a:rPr kumimoji="1" lang="zh-CN" altLang="en-US" baseline="0" dirty="0" smtClean="0"/>
              <a:t> </a:t>
            </a:r>
            <a:r>
              <a:rPr kumimoji="1" lang="en-US" altLang="zh-CN" baseline="0" dirty="0" smtClean="0"/>
              <a:t>y</a:t>
            </a:r>
            <a:r>
              <a:rPr kumimoji="1" lang="zh-CN" altLang="en-US" baseline="0" dirty="0" smtClean="0"/>
              <a:t>会被替代为</a:t>
            </a:r>
            <a:r>
              <a:rPr kumimoji="1" lang="en-US" altLang="zh-CN" baseline="0" dirty="0" smtClean="0"/>
              <a:t>x</a:t>
            </a:r>
            <a:r>
              <a:rPr kumimoji="1" lang="zh-CN" altLang="en-US" baseline="0" dirty="0" smtClean="0"/>
              <a:t>到</a:t>
            </a:r>
            <a:r>
              <a:rPr kumimoji="1" lang="en-US" altLang="zh-CN" baseline="0" dirty="0" smtClean="0"/>
              <a:t>send</a:t>
            </a:r>
            <a:r>
              <a:rPr kumimoji="1" lang="zh-CN" altLang="en-US" baseline="0" dirty="0" smtClean="0"/>
              <a:t> 以及相应地</a:t>
            </a:r>
            <a:r>
              <a:rPr kumimoji="1" lang="en-US" altLang="zh-CN" baseline="0" dirty="0" smtClean="0"/>
              <a:t>receive</a:t>
            </a:r>
            <a:r>
              <a:rPr kumimoji="1" lang="zh-CN" altLang="en-US" baseline="0" dirty="0" smtClean="0"/>
              <a:t> </a:t>
            </a:r>
            <a:r>
              <a:rPr kumimoji="1" lang="en-US" altLang="zh-CN" baseline="0" dirty="0" smtClean="0"/>
              <a:t>node</a:t>
            </a:r>
            <a:r>
              <a:rPr kumimoji="1" lang="zh-CN" altLang="en-US" baseline="0" dirty="0" smtClean="0"/>
              <a:t>到</a:t>
            </a:r>
            <a:r>
              <a:rPr kumimoji="1" lang="en-US" altLang="zh-CN" baseline="0" dirty="0" smtClean="0"/>
              <a:t>y</a:t>
            </a:r>
            <a:r>
              <a:rPr kumimoji="1" lang="zh-CN" altLang="en-US" baseline="0" dirty="0" smtClean="0"/>
              <a:t>。从</a:t>
            </a:r>
            <a:r>
              <a:rPr kumimoji="1" lang="en-US" altLang="zh-CN" baseline="0" dirty="0" smtClean="0"/>
              <a:t>a-&gt;c</a:t>
            </a:r>
            <a:r>
              <a:rPr kumimoji="1" lang="zh-CN" altLang="en-US" baseline="0" dirty="0" smtClean="0"/>
              <a:t> </a:t>
            </a:r>
            <a:r>
              <a:rPr kumimoji="1" lang="en-US" altLang="zh-CN" baseline="0" dirty="0" smtClean="0"/>
              <a:t>a-&gt;b</a:t>
            </a:r>
            <a:r>
              <a:rPr kumimoji="1" lang="zh-CN" altLang="en-US" baseline="0" dirty="0" smtClean="0"/>
              <a:t>会提前对图分析，只需要一次分配，无需多次分配</a:t>
            </a:r>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13</a:t>
            </a:fld>
            <a:endParaRPr kumimoji="1" lang="zh-CN" altLang="en-US"/>
          </a:p>
        </p:txBody>
      </p:sp>
    </p:spTree>
    <p:extLst>
      <p:ext uri="{BB962C8B-B14F-4D97-AF65-F5344CB8AC3E}">
        <p14:creationId xmlns:p14="http://schemas.microsoft.com/office/powerpoint/2010/main" val="398454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baseline="0" dirty="0" smtClean="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14</a:t>
            </a:fld>
            <a:endParaRPr kumimoji="1" lang="zh-CN" altLang="en-US"/>
          </a:p>
        </p:txBody>
      </p:sp>
    </p:spTree>
    <p:extLst>
      <p:ext uri="{BB962C8B-B14F-4D97-AF65-F5344CB8AC3E}">
        <p14:creationId xmlns:p14="http://schemas.microsoft.com/office/powerpoint/2010/main" val="200149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Run</a:t>
            </a:r>
            <a:r>
              <a:rPr kumimoji="1" lang="zh-CN" altLang="en-US" baseline="0" dirty="0" smtClean="0"/>
              <a:t> 输出某个</a:t>
            </a:r>
            <a:r>
              <a:rPr kumimoji="1" lang="en-US" altLang="zh-CN" baseline="0" dirty="0" smtClean="0"/>
              <a:t>tensor</a:t>
            </a:r>
            <a:r>
              <a:rPr kumimoji="1" lang="zh-CN" altLang="en-US" baseline="0" dirty="0" smtClean="0"/>
              <a:t>时只计算只有与其有依赖关系的某些子图，不一定计算</a:t>
            </a:r>
            <a:r>
              <a:rPr kumimoji="1" lang="en-US" altLang="zh-CN" baseline="0" dirty="0" smtClean="0"/>
              <a:t>full-graph</a:t>
            </a:r>
            <a:endParaRPr kumimoji="1" lang="zh-CN" altLang="en-US" baseline="0" dirty="0" smtClean="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15</a:t>
            </a:fld>
            <a:endParaRPr kumimoji="1" lang="zh-CN" altLang="en-US"/>
          </a:p>
        </p:txBody>
      </p:sp>
    </p:spTree>
    <p:extLst>
      <p:ext uri="{BB962C8B-B14F-4D97-AF65-F5344CB8AC3E}">
        <p14:creationId xmlns:p14="http://schemas.microsoft.com/office/powerpoint/2010/main" val="2055376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aseline="0" dirty="0" smtClean="0"/>
              <a:t>通过语句配置某些</a:t>
            </a:r>
            <a:r>
              <a:rPr kumimoji="1" lang="en-US" altLang="zh-CN" baseline="0" dirty="0" smtClean="0"/>
              <a:t>node</a:t>
            </a:r>
            <a:r>
              <a:rPr kumimoji="1" lang="zh-CN" altLang="en-US" baseline="0" dirty="0" smtClean="0"/>
              <a:t>在专门的</a:t>
            </a:r>
            <a:r>
              <a:rPr kumimoji="1" lang="en-US" altLang="zh-CN" baseline="0" dirty="0" smtClean="0"/>
              <a:t>devices</a:t>
            </a:r>
            <a:r>
              <a:rPr kumimoji="1" lang="zh-CN" altLang="en-US" baseline="0" dirty="0" smtClean="0"/>
              <a:t>上运行。</a:t>
            </a:r>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16</a:t>
            </a:fld>
            <a:endParaRPr kumimoji="1" lang="zh-CN" altLang="en-US"/>
          </a:p>
        </p:txBody>
      </p:sp>
    </p:spTree>
    <p:extLst>
      <p:ext uri="{BB962C8B-B14F-4D97-AF65-F5344CB8AC3E}">
        <p14:creationId xmlns:p14="http://schemas.microsoft.com/office/powerpoint/2010/main" val="1143441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baseline="0" dirty="0" smtClean="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17</a:t>
            </a:fld>
            <a:endParaRPr kumimoji="1" lang="zh-CN" altLang="en-US"/>
          </a:p>
        </p:txBody>
      </p:sp>
    </p:spTree>
    <p:extLst>
      <p:ext uri="{BB962C8B-B14F-4D97-AF65-F5344CB8AC3E}">
        <p14:creationId xmlns:p14="http://schemas.microsoft.com/office/powerpoint/2010/main" val="1405922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aseline="0" dirty="0" smtClean="0"/>
              <a:t>直接从存储系统中读入文件到机器内存来做数据的处理，</a:t>
            </a:r>
            <a:r>
              <a:rPr kumimoji="1" lang="en-US" altLang="zh-CN" baseline="0" dirty="0" smtClean="0"/>
              <a:t>input</a:t>
            </a:r>
            <a:r>
              <a:rPr kumimoji="1" lang="zh-CN" altLang="en-US" baseline="0" dirty="0" smtClean="0"/>
              <a:t> </a:t>
            </a:r>
            <a:r>
              <a:rPr kumimoji="1" lang="en-US" altLang="zh-CN" baseline="0" dirty="0" smtClean="0"/>
              <a:t>node</a:t>
            </a:r>
            <a:r>
              <a:rPr kumimoji="1" lang="zh-CN" altLang="en-US" baseline="0" dirty="0" smtClean="0"/>
              <a:t> 能够直接从文件系统到对应的</a:t>
            </a:r>
            <a:r>
              <a:rPr kumimoji="1" lang="en-US" altLang="zh-CN" baseline="0" dirty="0" smtClean="0"/>
              <a:t>worker</a:t>
            </a:r>
            <a:r>
              <a:rPr kumimoji="1" lang="zh-CN" altLang="en-US" baseline="0" dirty="0" smtClean="0"/>
              <a:t>。</a:t>
            </a:r>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18</a:t>
            </a:fld>
            <a:endParaRPr kumimoji="1" lang="zh-CN" altLang="en-US"/>
          </a:p>
        </p:txBody>
      </p:sp>
    </p:spTree>
    <p:extLst>
      <p:ext uri="{BB962C8B-B14F-4D97-AF65-F5344CB8AC3E}">
        <p14:creationId xmlns:p14="http://schemas.microsoft.com/office/powerpoint/2010/main" val="1074545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aseline="0" dirty="0" smtClean="0"/>
              <a:t>当</a:t>
            </a:r>
            <a:r>
              <a:rPr kumimoji="1" lang="en-US" altLang="zh-CN" baseline="0" dirty="0" smtClean="0"/>
              <a:t>model</a:t>
            </a:r>
            <a:r>
              <a:rPr kumimoji="1" lang="zh-CN" altLang="en-US" baseline="0" dirty="0" smtClean="0"/>
              <a:t>在处理对应</a:t>
            </a:r>
            <a:r>
              <a:rPr kumimoji="1" lang="en-US" altLang="zh-CN" baseline="0" dirty="0" smtClean="0"/>
              <a:t>batch</a:t>
            </a:r>
            <a:r>
              <a:rPr kumimoji="1" lang="zh-CN" altLang="en-US" baseline="0" dirty="0" smtClean="0"/>
              <a:t>的数据时， 能够开始从</a:t>
            </a:r>
            <a:r>
              <a:rPr kumimoji="1" lang="en-US" altLang="zh-CN" baseline="0" dirty="0" smtClean="0"/>
              <a:t>disk</a:t>
            </a:r>
            <a:r>
              <a:rPr kumimoji="1" lang="zh-CN" altLang="en-US" baseline="0" dirty="0" smtClean="0"/>
              <a:t>中读入更多的</a:t>
            </a:r>
            <a:r>
              <a:rPr kumimoji="1" lang="en-US" altLang="zh-CN" baseline="0" dirty="0" smtClean="0"/>
              <a:t>batch</a:t>
            </a:r>
            <a:r>
              <a:rPr kumimoji="1" lang="zh-CN" altLang="en-US" baseline="0" dirty="0" smtClean="0"/>
              <a:t>，不会等待</a:t>
            </a:r>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19</a:t>
            </a:fld>
            <a:endParaRPr kumimoji="1" lang="zh-CN" altLang="en-US"/>
          </a:p>
        </p:txBody>
      </p:sp>
    </p:spTree>
    <p:extLst>
      <p:ext uri="{BB962C8B-B14F-4D97-AF65-F5344CB8AC3E}">
        <p14:creationId xmlns:p14="http://schemas.microsoft.com/office/powerpoint/2010/main" val="277199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aseline="0" dirty="0" smtClean="0"/>
              <a:t>当</a:t>
            </a:r>
            <a:r>
              <a:rPr kumimoji="1" lang="en-US" altLang="zh-CN" baseline="0" dirty="0" smtClean="0"/>
              <a:t>model</a:t>
            </a:r>
            <a:r>
              <a:rPr kumimoji="1" lang="zh-CN" altLang="en-US" baseline="0" dirty="0" smtClean="0"/>
              <a:t>在处理对应</a:t>
            </a:r>
            <a:r>
              <a:rPr kumimoji="1" lang="en-US" altLang="zh-CN" baseline="0" dirty="0" smtClean="0"/>
              <a:t>batch</a:t>
            </a:r>
            <a:r>
              <a:rPr kumimoji="1" lang="zh-CN" altLang="en-US" baseline="0" dirty="0" smtClean="0"/>
              <a:t>的数据时， 能够开始从</a:t>
            </a:r>
            <a:r>
              <a:rPr kumimoji="1" lang="en-US" altLang="zh-CN" baseline="0" dirty="0" smtClean="0"/>
              <a:t>disk</a:t>
            </a:r>
            <a:r>
              <a:rPr kumimoji="1" lang="zh-CN" altLang="en-US" baseline="0" dirty="0" smtClean="0"/>
              <a:t>中读入更多的</a:t>
            </a:r>
            <a:r>
              <a:rPr kumimoji="1" lang="en-US" altLang="zh-CN" baseline="0" dirty="0" smtClean="0"/>
              <a:t>batch</a:t>
            </a:r>
            <a:r>
              <a:rPr kumimoji="1" lang="zh-CN" altLang="en-US" baseline="0" smtClean="0"/>
              <a:t>，不会等待</a:t>
            </a:r>
            <a:endParaRPr kumimoji="1" lang="zh-CN" altLang="en-US" baseline="0" dirty="0" smtClean="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20</a:t>
            </a:fld>
            <a:endParaRPr kumimoji="1" lang="zh-CN" altLang="en-US"/>
          </a:p>
        </p:txBody>
      </p:sp>
    </p:spTree>
    <p:extLst>
      <p:ext uri="{BB962C8B-B14F-4D97-AF65-F5344CB8AC3E}">
        <p14:creationId xmlns:p14="http://schemas.microsoft.com/office/powerpoint/2010/main" val="562375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Any</a:t>
            </a:r>
            <a:r>
              <a:rPr kumimoji="1" lang="zh-CN" altLang="en-US" dirty="0" smtClean="0"/>
              <a:t> </a:t>
            </a:r>
            <a:r>
              <a:rPr kumimoji="1" lang="en-US" altLang="zh-CN" dirty="0" smtClean="0"/>
              <a:t>Cross-device</a:t>
            </a:r>
            <a:r>
              <a:rPr kumimoji="1" lang="zh-CN" altLang="en-US" baseline="0" dirty="0" smtClean="0"/>
              <a:t> </a:t>
            </a:r>
            <a:r>
              <a:rPr kumimoji="1" lang="en-US" altLang="zh-CN" baseline="0" dirty="0" smtClean="0"/>
              <a:t>edges</a:t>
            </a:r>
            <a:r>
              <a:rPr kumimoji="1" lang="zh-CN" altLang="en-US" baseline="0" dirty="0" smtClean="0"/>
              <a:t> 如 </a:t>
            </a:r>
            <a:r>
              <a:rPr kumimoji="1" lang="en-US" altLang="zh-CN" baseline="0" dirty="0" smtClean="0"/>
              <a:t>x-&gt;</a:t>
            </a:r>
            <a:r>
              <a:rPr kumimoji="1" lang="zh-CN" altLang="en-US" baseline="0" dirty="0" smtClean="0"/>
              <a:t> </a:t>
            </a:r>
            <a:r>
              <a:rPr kumimoji="1" lang="en-US" altLang="zh-CN" baseline="0" dirty="0" smtClean="0"/>
              <a:t>y</a:t>
            </a:r>
            <a:r>
              <a:rPr kumimoji="1" lang="zh-CN" altLang="en-US" baseline="0" dirty="0" smtClean="0"/>
              <a:t>会被替代为</a:t>
            </a:r>
            <a:r>
              <a:rPr kumimoji="1" lang="en-US" altLang="zh-CN" baseline="0" dirty="0" smtClean="0"/>
              <a:t>x</a:t>
            </a:r>
            <a:r>
              <a:rPr kumimoji="1" lang="zh-CN" altLang="en-US" baseline="0" dirty="0" smtClean="0"/>
              <a:t>到</a:t>
            </a:r>
            <a:r>
              <a:rPr kumimoji="1" lang="en-US" altLang="zh-CN" baseline="0" dirty="0" smtClean="0"/>
              <a:t>send</a:t>
            </a:r>
            <a:r>
              <a:rPr kumimoji="1" lang="zh-CN" altLang="en-US" baseline="0" dirty="0" smtClean="0"/>
              <a:t> 以及相应地</a:t>
            </a:r>
            <a:r>
              <a:rPr kumimoji="1" lang="en-US" altLang="zh-CN" baseline="0" dirty="0" smtClean="0"/>
              <a:t>receive</a:t>
            </a:r>
            <a:r>
              <a:rPr kumimoji="1" lang="zh-CN" altLang="en-US" baseline="0" dirty="0" smtClean="0"/>
              <a:t> </a:t>
            </a:r>
            <a:r>
              <a:rPr kumimoji="1" lang="en-US" altLang="zh-CN" baseline="0" dirty="0" smtClean="0"/>
              <a:t>node</a:t>
            </a:r>
            <a:r>
              <a:rPr kumimoji="1" lang="zh-CN" altLang="en-US" baseline="0" dirty="0" smtClean="0"/>
              <a:t>到</a:t>
            </a:r>
            <a:r>
              <a:rPr kumimoji="1" lang="en-US" altLang="zh-CN" baseline="0" dirty="0" smtClean="0"/>
              <a:t>y</a:t>
            </a:r>
            <a:r>
              <a:rPr kumimoji="1" lang="zh-CN" altLang="en-US" baseline="0" dirty="0" smtClean="0"/>
              <a:t>。从</a:t>
            </a:r>
            <a:r>
              <a:rPr kumimoji="1" lang="en-US" altLang="zh-CN" baseline="0" dirty="0" smtClean="0"/>
              <a:t>a-&gt;c</a:t>
            </a:r>
            <a:r>
              <a:rPr kumimoji="1" lang="zh-CN" altLang="en-US" baseline="0" dirty="0" smtClean="0"/>
              <a:t> </a:t>
            </a:r>
            <a:r>
              <a:rPr kumimoji="1" lang="en-US" altLang="zh-CN" baseline="0" dirty="0" smtClean="0"/>
              <a:t>a-&gt;b</a:t>
            </a:r>
            <a:r>
              <a:rPr kumimoji="1" lang="zh-CN" altLang="en-US" baseline="0" dirty="0" smtClean="0"/>
              <a:t>会提前对图分析，只需要一次分配，无需多次分配</a:t>
            </a:r>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21</a:t>
            </a:fld>
            <a:endParaRPr kumimoji="1" lang="zh-CN" altLang="en-US"/>
          </a:p>
        </p:txBody>
      </p:sp>
    </p:spTree>
    <p:extLst>
      <p:ext uri="{BB962C8B-B14F-4D97-AF65-F5344CB8AC3E}">
        <p14:creationId xmlns:p14="http://schemas.microsoft.com/office/powerpoint/2010/main" val="664859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aseline="0" dirty="0" smtClean="0"/>
              <a:t>网络的复杂操作有很多相同计算，</a:t>
            </a:r>
            <a:r>
              <a:rPr kumimoji="1" lang="en-US" altLang="zh-CN" baseline="0" dirty="0" smtClean="0"/>
              <a:t>Common</a:t>
            </a:r>
            <a:r>
              <a:rPr kumimoji="1" lang="zh-CN" altLang="en-US" baseline="0" dirty="0" smtClean="0"/>
              <a:t> </a:t>
            </a:r>
            <a:r>
              <a:rPr kumimoji="1" lang="en-US" altLang="zh-CN" baseline="0" dirty="0" err="1" smtClean="0"/>
              <a:t>Subexpression</a:t>
            </a:r>
            <a:r>
              <a:rPr kumimoji="1" lang="zh-CN" altLang="en-US" baseline="0" dirty="0" smtClean="0"/>
              <a:t> </a:t>
            </a:r>
            <a:r>
              <a:rPr kumimoji="1" lang="en-US" altLang="zh-CN" baseline="0" dirty="0" smtClean="0"/>
              <a:t>Elimination</a:t>
            </a:r>
            <a:r>
              <a:rPr kumimoji="1" lang="zh-CN" altLang="en-US" baseline="0" dirty="0" smtClean="0"/>
              <a:t>用来优化这部分，值需要计算一个即可</a:t>
            </a:r>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22</a:t>
            </a:fld>
            <a:endParaRPr kumimoji="1" lang="zh-CN" altLang="en-US"/>
          </a:p>
        </p:txBody>
      </p:sp>
    </p:spTree>
    <p:extLst>
      <p:ext uri="{BB962C8B-B14F-4D97-AF65-F5344CB8AC3E}">
        <p14:creationId xmlns:p14="http://schemas.microsoft.com/office/powerpoint/2010/main" val="586252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5</a:t>
            </a:fld>
            <a:endParaRPr kumimoji="1" lang="zh-CN" altLang="en-US"/>
          </a:p>
        </p:txBody>
      </p:sp>
    </p:spTree>
    <p:extLst>
      <p:ext uri="{BB962C8B-B14F-4D97-AF65-F5344CB8AC3E}">
        <p14:creationId xmlns:p14="http://schemas.microsoft.com/office/powerpoint/2010/main" val="1135795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aseline="0" dirty="0" smtClean="0"/>
              <a:t>异步核， 比如</a:t>
            </a:r>
            <a:r>
              <a:rPr kumimoji="1" lang="en-US" altLang="zh-CN" baseline="0" dirty="0" smtClean="0"/>
              <a:t>Receive</a:t>
            </a:r>
            <a:r>
              <a:rPr kumimoji="1" lang="zh-CN" altLang="en-US" baseline="0" dirty="0" smtClean="0"/>
              <a:t> </a:t>
            </a:r>
            <a:r>
              <a:rPr kumimoji="1" lang="en-US" altLang="zh-CN" baseline="0" dirty="0" smtClean="0"/>
              <a:t>kernel</a:t>
            </a:r>
            <a:r>
              <a:rPr kumimoji="1" lang="zh-CN" altLang="en-US" baseline="0" dirty="0" smtClean="0"/>
              <a:t> </a:t>
            </a:r>
            <a:r>
              <a:rPr kumimoji="1" lang="en-US" altLang="zh-CN" baseline="0" dirty="0" err="1" smtClean="0"/>
              <a:t>Enqueue</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err="1" smtClean="0"/>
              <a:t>Dequeue</a:t>
            </a:r>
            <a:r>
              <a:rPr kumimoji="1" lang="zh-CN" altLang="en-US" baseline="0" dirty="0" smtClean="0"/>
              <a:t> </a:t>
            </a:r>
            <a:r>
              <a:rPr kumimoji="1" lang="en-US" altLang="zh-CN" baseline="0" dirty="0" smtClean="0"/>
              <a:t>kernels</a:t>
            </a:r>
            <a:r>
              <a:rPr kumimoji="1" lang="zh-CN" altLang="en-US" baseline="0" dirty="0" smtClean="0"/>
              <a:t>，能够异步去执行，避免频繁的等待时间。</a:t>
            </a:r>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23</a:t>
            </a:fld>
            <a:endParaRPr kumimoji="1" lang="zh-CN" altLang="en-US"/>
          </a:p>
        </p:txBody>
      </p:sp>
    </p:spTree>
    <p:extLst>
      <p:ext uri="{BB962C8B-B14F-4D97-AF65-F5344CB8AC3E}">
        <p14:creationId xmlns:p14="http://schemas.microsoft.com/office/powerpoint/2010/main" val="453034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baseline="0" dirty="0" smtClean="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24</a:t>
            </a:fld>
            <a:endParaRPr kumimoji="1" lang="zh-CN" altLang="en-US"/>
          </a:p>
        </p:txBody>
      </p:sp>
    </p:spTree>
    <p:extLst>
      <p:ext uri="{BB962C8B-B14F-4D97-AF65-F5344CB8AC3E}">
        <p14:creationId xmlns:p14="http://schemas.microsoft.com/office/powerpoint/2010/main" val="293967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做一种图像分类通常有三种方法：</a:t>
            </a:r>
            <a:r>
              <a:rPr kumimoji="1" lang="en-US" altLang="zh-CN" dirty="0" smtClean="0"/>
              <a:t>1</a:t>
            </a:r>
            <a:r>
              <a:rPr kumimoji="1" lang="zh-CN" altLang="en-US" dirty="0" smtClean="0"/>
              <a:t>，从头训练某种网络结构用来进行图像识别；</a:t>
            </a:r>
            <a:r>
              <a:rPr kumimoji="1" lang="en-US" altLang="zh-CN" dirty="0" smtClean="0"/>
              <a:t>2</a:t>
            </a:r>
            <a:r>
              <a:rPr kumimoji="1" lang="zh-CN" altLang="en-US" dirty="0" smtClean="0"/>
              <a:t>，重新训练某个</a:t>
            </a:r>
            <a:r>
              <a:rPr kumimoji="1" lang="en-US" altLang="zh-CN" dirty="0" smtClean="0"/>
              <a:t>pre-trained</a:t>
            </a:r>
            <a:r>
              <a:rPr kumimoji="1" lang="zh-CN" altLang="en-US" dirty="0" smtClean="0"/>
              <a:t> </a:t>
            </a:r>
            <a:r>
              <a:rPr kumimoji="1" lang="en-US" altLang="zh-CN" dirty="0" smtClean="0"/>
              <a:t>model</a:t>
            </a:r>
            <a:r>
              <a:rPr kumimoji="1" lang="zh-CN" altLang="en-US" dirty="0" smtClean="0"/>
              <a:t>，更改类别，然后</a:t>
            </a:r>
            <a:r>
              <a:rPr kumimoji="1" lang="en-US" altLang="zh-CN" dirty="0" smtClean="0"/>
              <a:t>fit</a:t>
            </a:r>
            <a:r>
              <a:rPr kumimoji="1" lang="zh-CN" altLang="en-US" dirty="0" smtClean="0"/>
              <a:t>数据进行模型训练；</a:t>
            </a:r>
            <a:r>
              <a:rPr kumimoji="1" lang="en-US" altLang="zh-CN" dirty="0" smtClean="0"/>
              <a:t>3</a:t>
            </a:r>
            <a:r>
              <a:rPr kumimoji="1" lang="zh-CN" altLang="en-US" dirty="0" smtClean="0"/>
              <a:t>，同样是利用</a:t>
            </a:r>
            <a:r>
              <a:rPr kumimoji="1" lang="en-US" altLang="zh-CN" dirty="0" smtClean="0"/>
              <a:t>pre-trained</a:t>
            </a:r>
            <a:r>
              <a:rPr kumimoji="1" lang="zh-CN" altLang="en-US" dirty="0" smtClean="0"/>
              <a:t> </a:t>
            </a:r>
            <a:r>
              <a:rPr kumimoji="1" lang="en-US" altLang="zh-CN" dirty="0" smtClean="0"/>
              <a:t>model</a:t>
            </a:r>
            <a:r>
              <a:rPr kumimoji="1" lang="zh-CN" altLang="en-US" dirty="0" smtClean="0"/>
              <a:t>，</a:t>
            </a:r>
            <a:r>
              <a:rPr kumimoji="1" lang="en-US" altLang="zh-CN" dirty="0" smtClean="0"/>
              <a:t>load</a:t>
            </a:r>
            <a:r>
              <a:rPr kumimoji="1" lang="zh-CN" altLang="en-US" dirty="0" smtClean="0"/>
              <a:t>所有</a:t>
            </a:r>
            <a:r>
              <a:rPr kumimoji="1" lang="en-US" altLang="zh-CN" dirty="0" smtClean="0"/>
              <a:t>layers</a:t>
            </a:r>
            <a:r>
              <a:rPr kumimoji="1" lang="zh-CN" altLang="en-US" dirty="0" smtClean="0"/>
              <a:t>的参数，</a:t>
            </a:r>
            <a:r>
              <a:rPr kumimoji="1" lang="en-US" altLang="zh-CN" dirty="0" smtClean="0"/>
              <a:t>frozen</a:t>
            </a:r>
            <a:r>
              <a:rPr kumimoji="1" lang="zh-CN" altLang="en-US" dirty="0" smtClean="0"/>
              <a:t>其中某些层参数，</a:t>
            </a:r>
            <a:r>
              <a:rPr kumimoji="1" lang="en-US" altLang="zh-CN" dirty="0" smtClean="0"/>
              <a:t>fit</a:t>
            </a:r>
            <a:r>
              <a:rPr kumimoji="1" lang="zh-CN" altLang="en-US" dirty="0" smtClean="0"/>
              <a:t>数据进行模型训练。</a:t>
            </a:r>
          </a:p>
          <a:p>
            <a:endParaRPr kumimoji="1" lang="zh-CN" altLang="en-US" dirty="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26</a:t>
            </a:fld>
            <a:endParaRPr kumimoji="1" lang="zh-CN" altLang="en-US"/>
          </a:p>
        </p:txBody>
      </p:sp>
    </p:spTree>
    <p:extLst>
      <p:ext uri="{BB962C8B-B14F-4D97-AF65-F5344CB8AC3E}">
        <p14:creationId xmlns:p14="http://schemas.microsoft.com/office/powerpoint/2010/main" val="295976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27</a:t>
            </a:fld>
            <a:endParaRPr kumimoji="1" lang="zh-CN" altLang="en-US"/>
          </a:p>
        </p:txBody>
      </p:sp>
    </p:spTree>
    <p:extLst>
      <p:ext uri="{BB962C8B-B14F-4D97-AF65-F5344CB8AC3E}">
        <p14:creationId xmlns:p14="http://schemas.microsoft.com/office/powerpoint/2010/main" val="1613869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做一种图像分类通常有三种方法：</a:t>
            </a:r>
            <a:r>
              <a:rPr kumimoji="1" lang="en-US" altLang="zh-CN" dirty="0" smtClean="0"/>
              <a:t>1</a:t>
            </a:r>
            <a:r>
              <a:rPr kumimoji="1" lang="zh-CN" altLang="en-US" dirty="0" smtClean="0"/>
              <a:t>，从头训练某种网络结构用来进行图像识别；</a:t>
            </a:r>
            <a:r>
              <a:rPr kumimoji="1" lang="en-US" altLang="zh-CN" dirty="0" smtClean="0"/>
              <a:t>2</a:t>
            </a:r>
            <a:r>
              <a:rPr kumimoji="1" lang="zh-CN" altLang="en-US" dirty="0" smtClean="0"/>
              <a:t>，重新训练某个</a:t>
            </a:r>
            <a:r>
              <a:rPr kumimoji="1" lang="en-US" altLang="zh-CN" dirty="0" smtClean="0"/>
              <a:t>pre-trained</a:t>
            </a:r>
            <a:r>
              <a:rPr kumimoji="1" lang="zh-CN" altLang="en-US" dirty="0" smtClean="0"/>
              <a:t> </a:t>
            </a:r>
            <a:r>
              <a:rPr kumimoji="1" lang="en-US" altLang="zh-CN" dirty="0" smtClean="0"/>
              <a:t>model</a:t>
            </a:r>
            <a:r>
              <a:rPr kumimoji="1" lang="zh-CN" altLang="en-US" dirty="0" smtClean="0"/>
              <a:t>，更改类别，然后</a:t>
            </a:r>
            <a:r>
              <a:rPr kumimoji="1" lang="en-US" altLang="zh-CN" dirty="0" smtClean="0"/>
              <a:t>fit</a:t>
            </a:r>
            <a:r>
              <a:rPr kumimoji="1" lang="zh-CN" altLang="en-US" dirty="0" smtClean="0"/>
              <a:t>数据进行模型训练；</a:t>
            </a:r>
            <a:r>
              <a:rPr kumimoji="1" lang="en-US" altLang="zh-CN" dirty="0" smtClean="0"/>
              <a:t>3</a:t>
            </a:r>
            <a:r>
              <a:rPr kumimoji="1" lang="zh-CN" altLang="en-US" dirty="0" smtClean="0"/>
              <a:t>，同样是利用</a:t>
            </a:r>
            <a:r>
              <a:rPr kumimoji="1" lang="en-US" altLang="zh-CN" dirty="0" smtClean="0"/>
              <a:t>pre-trained</a:t>
            </a:r>
            <a:r>
              <a:rPr kumimoji="1" lang="zh-CN" altLang="en-US" dirty="0" smtClean="0"/>
              <a:t> </a:t>
            </a:r>
            <a:r>
              <a:rPr kumimoji="1" lang="en-US" altLang="zh-CN" dirty="0" smtClean="0"/>
              <a:t>model</a:t>
            </a:r>
            <a:r>
              <a:rPr kumimoji="1" lang="zh-CN" altLang="en-US" dirty="0" smtClean="0"/>
              <a:t>，</a:t>
            </a:r>
            <a:r>
              <a:rPr kumimoji="1" lang="en-US" altLang="zh-CN" dirty="0" smtClean="0"/>
              <a:t>load</a:t>
            </a:r>
            <a:r>
              <a:rPr kumimoji="1" lang="zh-CN" altLang="en-US" dirty="0" smtClean="0"/>
              <a:t>所有</a:t>
            </a:r>
            <a:r>
              <a:rPr kumimoji="1" lang="en-US" altLang="zh-CN" dirty="0" smtClean="0"/>
              <a:t>layers</a:t>
            </a:r>
            <a:r>
              <a:rPr kumimoji="1" lang="zh-CN" altLang="en-US" dirty="0" smtClean="0"/>
              <a:t>的参数，</a:t>
            </a:r>
            <a:r>
              <a:rPr kumimoji="1" lang="en-US" altLang="zh-CN" dirty="0" smtClean="0"/>
              <a:t>frozen</a:t>
            </a:r>
            <a:r>
              <a:rPr kumimoji="1" lang="zh-CN" altLang="en-US" dirty="0" smtClean="0"/>
              <a:t>其中某些层参数，</a:t>
            </a:r>
            <a:r>
              <a:rPr kumimoji="1" lang="en-US" altLang="zh-CN" dirty="0" smtClean="0"/>
              <a:t>fit</a:t>
            </a:r>
            <a:r>
              <a:rPr kumimoji="1" lang="zh-CN" altLang="en-US" dirty="0" smtClean="0"/>
              <a:t>数据进行模型训练。</a:t>
            </a:r>
          </a:p>
          <a:p>
            <a:endParaRPr kumimoji="1" lang="zh-CN" altLang="en-US" dirty="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28</a:t>
            </a:fld>
            <a:endParaRPr kumimoji="1" lang="zh-CN" altLang="en-US"/>
          </a:p>
        </p:txBody>
      </p:sp>
    </p:spTree>
    <p:extLst>
      <p:ext uri="{BB962C8B-B14F-4D97-AF65-F5344CB8AC3E}">
        <p14:creationId xmlns:p14="http://schemas.microsoft.com/office/powerpoint/2010/main" val="1031041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做一种图像分类通常有三种方法：</a:t>
            </a:r>
            <a:r>
              <a:rPr kumimoji="1" lang="en-US" altLang="zh-CN" dirty="0" smtClean="0"/>
              <a:t>1</a:t>
            </a:r>
            <a:r>
              <a:rPr kumimoji="1" lang="zh-CN" altLang="en-US" dirty="0" smtClean="0"/>
              <a:t>，从头训练某种网络结构用来进行图像识别；</a:t>
            </a:r>
            <a:r>
              <a:rPr kumimoji="1" lang="en-US" altLang="zh-CN" dirty="0" smtClean="0"/>
              <a:t>2</a:t>
            </a:r>
            <a:r>
              <a:rPr kumimoji="1" lang="zh-CN" altLang="en-US" dirty="0" smtClean="0"/>
              <a:t>，重新训练某个</a:t>
            </a:r>
            <a:r>
              <a:rPr kumimoji="1" lang="en-US" altLang="zh-CN" dirty="0" smtClean="0"/>
              <a:t>pre-trained</a:t>
            </a:r>
            <a:r>
              <a:rPr kumimoji="1" lang="zh-CN" altLang="en-US" dirty="0" smtClean="0"/>
              <a:t> </a:t>
            </a:r>
            <a:r>
              <a:rPr kumimoji="1" lang="en-US" altLang="zh-CN" dirty="0" smtClean="0"/>
              <a:t>model</a:t>
            </a:r>
            <a:r>
              <a:rPr kumimoji="1" lang="zh-CN" altLang="en-US" dirty="0" smtClean="0"/>
              <a:t>，更改类别，然后</a:t>
            </a:r>
            <a:r>
              <a:rPr kumimoji="1" lang="en-US" altLang="zh-CN" dirty="0" smtClean="0"/>
              <a:t>fit</a:t>
            </a:r>
            <a:r>
              <a:rPr kumimoji="1" lang="zh-CN" altLang="en-US" dirty="0" smtClean="0"/>
              <a:t>数据进行模型训练；</a:t>
            </a:r>
            <a:r>
              <a:rPr kumimoji="1" lang="en-US" altLang="zh-CN" dirty="0" smtClean="0"/>
              <a:t>3</a:t>
            </a:r>
            <a:r>
              <a:rPr kumimoji="1" lang="zh-CN" altLang="en-US" dirty="0" smtClean="0"/>
              <a:t>，同样是利用</a:t>
            </a:r>
            <a:r>
              <a:rPr kumimoji="1" lang="en-US" altLang="zh-CN" dirty="0" smtClean="0"/>
              <a:t>pre-trained</a:t>
            </a:r>
            <a:r>
              <a:rPr kumimoji="1" lang="zh-CN" altLang="en-US" dirty="0" smtClean="0"/>
              <a:t> </a:t>
            </a:r>
            <a:r>
              <a:rPr kumimoji="1" lang="en-US" altLang="zh-CN" dirty="0" smtClean="0"/>
              <a:t>model</a:t>
            </a:r>
            <a:r>
              <a:rPr kumimoji="1" lang="zh-CN" altLang="en-US" dirty="0" smtClean="0"/>
              <a:t>，</a:t>
            </a:r>
            <a:r>
              <a:rPr kumimoji="1" lang="en-US" altLang="zh-CN" dirty="0" smtClean="0"/>
              <a:t>load</a:t>
            </a:r>
            <a:r>
              <a:rPr kumimoji="1" lang="zh-CN" altLang="en-US" dirty="0" smtClean="0"/>
              <a:t>所有</a:t>
            </a:r>
            <a:r>
              <a:rPr kumimoji="1" lang="en-US" altLang="zh-CN" dirty="0" smtClean="0"/>
              <a:t>layers</a:t>
            </a:r>
            <a:r>
              <a:rPr kumimoji="1" lang="zh-CN" altLang="en-US" dirty="0" smtClean="0"/>
              <a:t>的参数，</a:t>
            </a:r>
            <a:r>
              <a:rPr kumimoji="1" lang="en-US" altLang="zh-CN" dirty="0" smtClean="0"/>
              <a:t>frozen</a:t>
            </a:r>
            <a:r>
              <a:rPr kumimoji="1" lang="zh-CN" altLang="en-US" dirty="0" smtClean="0"/>
              <a:t>其中某些层参数，</a:t>
            </a:r>
            <a:r>
              <a:rPr kumimoji="1" lang="en-US" altLang="zh-CN" dirty="0" smtClean="0"/>
              <a:t>fit</a:t>
            </a:r>
            <a:r>
              <a:rPr kumimoji="1" lang="zh-CN" altLang="en-US" dirty="0" smtClean="0"/>
              <a:t>数据进行模型训练。</a:t>
            </a:r>
          </a:p>
          <a:p>
            <a:endParaRPr kumimoji="1" lang="zh-CN" altLang="en-US" dirty="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29</a:t>
            </a:fld>
            <a:endParaRPr kumimoji="1" lang="zh-CN" altLang="en-US"/>
          </a:p>
        </p:txBody>
      </p:sp>
    </p:spTree>
    <p:extLst>
      <p:ext uri="{BB962C8B-B14F-4D97-AF65-F5344CB8AC3E}">
        <p14:creationId xmlns:p14="http://schemas.microsoft.com/office/powerpoint/2010/main" val="190500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Neural</a:t>
            </a:r>
            <a:r>
              <a:rPr kumimoji="1" lang="zh-CN" altLang="en-US" baseline="0" dirty="0" smtClean="0"/>
              <a:t> </a:t>
            </a:r>
            <a:r>
              <a:rPr kumimoji="1" lang="en-US" altLang="zh-CN" baseline="0" dirty="0" smtClean="0"/>
              <a:t>style</a:t>
            </a:r>
            <a:r>
              <a:rPr kumimoji="1" lang="zh-CN" altLang="en-US" baseline="0" dirty="0" smtClean="0"/>
              <a:t> 是图像合成的一个经典的东西</a:t>
            </a:r>
          </a:p>
          <a:p>
            <a:r>
              <a:rPr kumimoji="1" lang="zh-CN" altLang="en-US" dirty="0" smtClean="0"/>
              <a:t>最开始的图像合成主要是基于</a:t>
            </a:r>
            <a:r>
              <a:rPr kumimoji="1" lang="en-US" altLang="zh-CN" dirty="0" smtClean="0"/>
              <a:t>MRF</a:t>
            </a:r>
            <a:r>
              <a:rPr kumimoji="1" lang="zh-CN" altLang="en-US" dirty="0" smtClean="0"/>
              <a:t>的方法</a:t>
            </a:r>
          </a:p>
          <a:p>
            <a:r>
              <a:rPr kumimoji="1" lang="zh-CN" altLang="en-US" dirty="0" smtClean="0"/>
              <a:t>然后 </a:t>
            </a:r>
            <a:r>
              <a:rPr kumimoji="1" lang="en-US" altLang="zh-CN" dirty="0" smtClean="0"/>
              <a:t>CNN,</a:t>
            </a:r>
            <a:r>
              <a:rPr kumimoji="1" lang="zh-CN" altLang="en-US" dirty="0" smtClean="0"/>
              <a:t> 也有</a:t>
            </a:r>
            <a:r>
              <a:rPr kumimoji="1" lang="en-US" altLang="zh-CN" dirty="0" smtClean="0"/>
              <a:t>MRF+CNN</a:t>
            </a:r>
            <a:endParaRPr kumimoji="1" lang="zh-CN" altLang="en-US" dirty="0" smtClean="0"/>
          </a:p>
          <a:p>
            <a:r>
              <a:rPr kumimoji="1" lang="zh-CN" altLang="en-US" dirty="0" smtClean="0"/>
              <a:t>然后</a:t>
            </a:r>
            <a:r>
              <a:rPr kumimoji="1" lang="en-US" altLang="zh-CN" dirty="0" smtClean="0"/>
              <a:t>fast</a:t>
            </a:r>
            <a:r>
              <a:rPr kumimoji="1" lang="zh-CN" altLang="en-US" dirty="0" smtClean="0"/>
              <a:t> </a:t>
            </a:r>
            <a:r>
              <a:rPr kumimoji="1" lang="en-US" altLang="zh-CN" dirty="0" smtClean="0"/>
              <a:t>neural</a:t>
            </a:r>
            <a:r>
              <a:rPr kumimoji="1" lang="zh-CN" altLang="en-US" dirty="0" smtClean="0"/>
              <a:t> </a:t>
            </a:r>
            <a:r>
              <a:rPr kumimoji="1" lang="en-US" altLang="zh-CN" dirty="0" smtClean="0"/>
              <a:t>style</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30</a:t>
            </a:fld>
            <a:endParaRPr kumimoji="1" lang="zh-CN" altLang="en-US"/>
          </a:p>
        </p:txBody>
      </p:sp>
    </p:spTree>
    <p:extLst>
      <p:ext uri="{BB962C8B-B14F-4D97-AF65-F5344CB8AC3E}">
        <p14:creationId xmlns:p14="http://schemas.microsoft.com/office/powerpoint/2010/main" val="1582440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MRF</a:t>
            </a:r>
            <a:r>
              <a:rPr kumimoji="1" lang="zh-CN" altLang="en-US" dirty="0" smtClean="0"/>
              <a:t>在图像分割、图像合成这块很经典的方法 </a:t>
            </a:r>
          </a:p>
          <a:p>
            <a:r>
              <a:rPr lang="en-US" altLang="zh-CN" sz="1200" b="0" i="0" kern="1200" dirty="0" smtClean="0">
                <a:solidFill>
                  <a:schemeClr val="tx1"/>
                </a:solidFill>
                <a:effectLst/>
                <a:latin typeface="+mn-lt"/>
                <a:ea typeface="+mn-ea"/>
                <a:cs typeface="+mn-cs"/>
              </a:rPr>
              <a:t>Markov </a:t>
            </a:r>
            <a:r>
              <a:rPr lang="zh-CN" altLang="en-US" sz="1200" b="0" i="0" kern="1200" dirty="0" smtClean="0">
                <a:solidFill>
                  <a:schemeClr val="tx1"/>
                </a:solidFill>
                <a:effectLst/>
                <a:latin typeface="+mn-lt"/>
                <a:ea typeface="+mn-ea"/>
                <a:cs typeface="+mn-cs"/>
              </a:rPr>
              <a:t>随机场定义的直观意义是</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xs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只受到其周围的点即</a:t>
            </a:r>
            <a:r>
              <a:rPr lang="en-US" altLang="zh-CN" sz="1200" b="0" i="0" kern="1200" dirty="0" err="1" smtClean="0">
                <a:solidFill>
                  <a:schemeClr val="tx1"/>
                </a:solidFill>
                <a:effectLst/>
                <a:latin typeface="+mn-lt"/>
                <a:ea typeface="+mn-ea"/>
                <a:cs typeface="+mn-cs"/>
              </a:rPr>
              <a:t>Xr</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的影响</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而与其它的点无关</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纹理合成所采用的 </a:t>
            </a:r>
            <a:r>
              <a:rPr lang="en-US" altLang="zh-CN" sz="1200" b="0" i="0" kern="1200" dirty="0" smtClean="0">
                <a:solidFill>
                  <a:schemeClr val="tx1"/>
                </a:solidFill>
                <a:effectLst/>
                <a:latin typeface="+mn-lt"/>
                <a:ea typeface="+mn-ea"/>
                <a:cs typeface="+mn-cs"/>
              </a:rPr>
              <a:t>Markov Random Field (MRF)</a:t>
            </a:r>
            <a:r>
              <a:rPr lang="zh-CN" altLang="en-US" sz="1200" b="0" i="0" kern="1200" dirty="0" smtClean="0">
                <a:solidFill>
                  <a:schemeClr val="tx1"/>
                </a:solidFill>
                <a:effectLst/>
                <a:latin typeface="+mn-lt"/>
                <a:ea typeface="+mn-ea"/>
                <a:cs typeface="+mn-cs"/>
              </a:rPr>
              <a:t>模型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是根据结果图中当前待合成像素点的邻域</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或当前待合成纹理块的边界</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在样本图中搜索所有像素</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或纹理块</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得到具有匹配邻域的像素点</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或具有匹配边界的纹理块</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将其作为当前待合成像素点</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或纹理块</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的最佳近似合成到结果图中</a:t>
            </a:r>
            <a:r>
              <a:rPr lang="en-US" altLang="zh-CN" sz="1200" b="0" i="0" kern="1200" dirty="0" smtClean="0">
                <a:solidFill>
                  <a:schemeClr val="tx1"/>
                </a:solidFill>
                <a:effectLst/>
                <a:latin typeface="+mn-lt"/>
                <a:ea typeface="+mn-ea"/>
                <a:cs typeface="+mn-cs"/>
              </a:rPr>
              <a:t>”MRF</a:t>
            </a:r>
            <a:r>
              <a:rPr lang="zh-CN" altLang="en-US" sz="1200" b="0" i="0" kern="1200" dirty="0" smtClean="0">
                <a:solidFill>
                  <a:schemeClr val="tx1"/>
                </a:solidFill>
                <a:effectLst/>
                <a:latin typeface="+mn-lt"/>
                <a:ea typeface="+mn-ea"/>
                <a:cs typeface="+mn-cs"/>
              </a:rPr>
              <a:t>模型认为纹理具有局部统计特征即纹理中的任一部分都可以由其周围部分</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即邻域</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来完全决定</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这是对纹理的一种比较客观的认识</a:t>
            </a:r>
            <a:r>
              <a:rPr lang="en-US" altLang="zh-CN" sz="1200" b="0" i="0" kern="1200" dirty="0" smtClean="0">
                <a:solidFill>
                  <a:schemeClr val="tx1"/>
                </a:solidFill>
                <a:effectLst/>
                <a:latin typeface="+mn-lt"/>
                <a:ea typeface="+mn-ea"/>
                <a:cs typeface="+mn-cs"/>
              </a:rPr>
              <a:t>“Markov </a:t>
            </a:r>
            <a:r>
              <a:rPr lang="zh-CN" altLang="en-US" sz="1200" b="0" i="0" kern="1200" dirty="0" smtClean="0">
                <a:solidFill>
                  <a:schemeClr val="tx1"/>
                </a:solidFill>
                <a:effectLst/>
                <a:latin typeface="+mn-lt"/>
                <a:ea typeface="+mn-ea"/>
                <a:cs typeface="+mn-cs"/>
              </a:rPr>
              <a:t>模型能够较好的刻画纹理的高阶统计特性</a:t>
            </a:r>
          </a:p>
          <a:p>
            <a:endParaRPr kumimoji="1" lang="zh-CN" altLang="en-US" sz="1200" b="0" i="0" kern="1200" dirty="0" smtClean="0">
              <a:solidFill>
                <a:schemeClr val="tx1"/>
              </a:solidFill>
              <a:effectLst/>
              <a:latin typeface="+mn-lt"/>
              <a:ea typeface="+mn-ea"/>
              <a:cs typeface="+mn-cs"/>
            </a:endParaRPr>
          </a:p>
          <a:p>
            <a:r>
              <a:rPr kumimoji="1" lang="zh-CN" altLang="en-US" dirty="0" smtClean="0"/>
              <a:t>问题是只能考虑</a:t>
            </a:r>
            <a:r>
              <a:rPr kumimoji="1" lang="en-US" altLang="zh-CN" dirty="0" smtClean="0"/>
              <a:t>local</a:t>
            </a:r>
            <a:r>
              <a:rPr kumimoji="1" lang="zh-CN" altLang="en-US" dirty="0" smtClean="0"/>
              <a:t>的信息影响，不能再图像语义 全局上做更多的涉及 </a:t>
            </a:r>
            <a:endParaRPr kumimoji="1" lang="zh-CN" altLang="en-US" dirty="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31</a:t>
            </a:fld>
            <a:endParaRPr kumimoji="1" lang="zh-CN" altLang="en-US"/>
          </a:p>
        </p:txBody>
      </p:sp>
    </p:spTree>
    <p:extLst>
      <p:ext uri="{BB962C8B-B14F-4D97-AF65-F5344CB8AC3E}">
        <p14:creationId xmlns:p14="http://schemas.microsoft.com/office/powerpoint/2010/main" val="1796987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pre-trained</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model</a:t>
            </a:r>
            <a:r>
              <a:rPr lang="zh-CN" altLang="en-US" sz="1200" b="0" i="0" kern="1200" dirty="0" smtClean="0">
                <a:solidFill>
                  <a:schemeClr val="tx1"/>
                </a:solidFill>
                <a:effectLst/>
                <a:latin typeface="+mn-lt"/>
                <a:ea typeface="+mn-ea"/>
                <a:cs typeface="+mn-cs"/>
              </a:rPr>
              <a:t>，关键在于如何定义</a:t>
            </a:r>
            <a:r>
              <a:rPr lang="en-US" altLang="zh-CN" sz="1200" b="0" i="0" kern="1200" dirty="0" smtClean="0">
                <a:solidFill>
                  <a:schemeClr val="tx1"/>
                </a:solidFill>
                <a:effectLst/>
                <a:latin typeface="+mn-lt"/>
                <a:ea typeface="+mn-ea"/>
                <a:cs typeface="+mn-cs"/>
              </a:rPr>
              <a:t>content</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loss</a:t>
            </a:r>
            <a:r>
              <a:rPr lang="zh-CN" altLang="en-US" sz="1200" b="0" i="0" kern="1200" baseline="0" dirty="0" smtClean="0">
                <a:solidFill>
                  <a:schemeClr val="tx1"/>
                </a:solidFill>
                <a:effectLst/>
                <a:latin typeface="+mn-lt"/>
                <a:ea typeface="+mn-ea"/>
                <a:cs typeface="+mn-cs"/>
              </a:rPr>
              <a:t> 和</a:t>
            </a:r>
            <a:r>
              <a:rPr lang="en-US" altLang="zh-CN" sz="1200" b="0" i="0" kern="1200" baseline="0" dirty="0" smtClean="0">
                <a:solidFill>
                  <a:schemeClr val="tx1"/>
                </a:solidFill>
                <a:effectLst/>
                <a:latin typeface="+mn-lt"/>
                <a:ea typeface="+mn-ea"/>
                <a:cs typeface="+mn-cs"/>
              </a:rPr>
              <a:t>style</a:t>
            </a:r>
            <a:r>
              <a:rPr lang="zh-CN" altLang="en-US" sz="1200" b="0" i="0" kern="1200" baseline="0" dirty="0" smtClean="0">
                <a:solidFill>
                  <a:schemeClr val="tx1"/>
                </a:solidFill>
                <a:effectLst/>
                <a:latin typeface="+mn-lt"/>
                <a:ea typeface="+mn-ea"/>
                <a:cs typeface="+mn-cs"/>
              </a:rPr>
              <a:t> </a:t>
            </a:r>
            <a:r>
              <a:rPr lang="en-US" altLang="zh-CN" sz="1200" b="0" i="0" kern="1200" baseline="0" dirty="0" smtClean="0">
                <a:solidFill>
                  <a:schemeClr val="tx1"/>
                </a:solidFill>
                <a:effectLst/>
                <a:latin typeface="+mn-lt"/>
                <a:ea typeface="+mn-ea"/>
                <a:cs typeface="+mn-cs"/>
              </a:rPr>
              <a:t>loss</a:t>
            </a: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Content Reconstruction: </a:t>
            </a:r>
            <a:r>
              <a:rPr lang="zh-CN" altLang="en-US" sz="1200" b="0" i="0" kern="1200" dirty="0" smtClean="0">
                <a:solidFill>
                  <a:schemeClr val="tx1"/>
                </a:solidFill>
                <a:effectLst/>
                <a:latin typeface="+mn-lt"/>
                <a:ea typeface="+mn-ea"/>
                <a:cs typeface="+mn-cs"/>
              </a:rPr>
              <a:t>上图中下面部分是</a:t>
            </a:r>
            <a:r>
              <a:rPr lang="en-US" altLang="zh-CN" sz="1200" b="0" i="0" kern="1200" dirty="0" smtClean="0">
                <a:solidFill>
                  <a:schemeClr val="tx1"/>
                </a:solidFill>
                <a:effectLst/>
                <a:latin typeface="+mn-lt"/>
                <a:ea typeface="+mn-ea"/>
                <a:cs typeface="+mn-cs"/>
              </a:rPr>
              <a:t>Content Reconstruction</a:t>
            </a:r>
            <a:r>
              <a:rPr lang="zh-CN" altLang="en-US" sz="1200" b="0" i="0" kern="1200" dirty="0" smtClean="0">
                <a:solidFill>
                  <a:schemeClr val="tx1"/>
                </a:solidFill>
                <a:effectLst/>
                <a:latin typeface="+mn-lt"/>
                <a:ea typeface="+mn-ea"/>
                <a:cs typeface="+mn-cs"/>
              </a:rPr>
              <a:t>对应于</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中的</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d</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e</a:t>
            </a:r>
            <a:r>
              <a:rPr lang="zh-CN" altLang="en-US" sz="1200" b="0" i="0" kern="1200" dirty="0" smtClean="0">
                <a:solidFill>
                  <a:schemeClr val="tx1"/>
                </a:solidFill>
                <a:effectLst/>
                <a:latin typeface="+mn-lt"/>
                <a:ea typeface="+mn-ea"/>
                <a:cs typeface="+mn-cs"/>
              </a:rPr>
              <a:t>层，注意最开始标了</a:t>
            </a:r>
            <a:r>
              <a:rPr lang="en-US" altLang="zh-CN" sz="1200" b="0" i="0" kern="1200" dirty="0" smtClean="0">
                <a:solidFill>
                  <a:schemeClr val="tx1"/>
                </a:solidFill>
                <a:effectLst/>
                <a:latin typeface="+mn-lt"/>
                <a:ea typeface="+mn-ea"/>
                <a:cs typeface="+mn-cs"/>
              </a:rPr>
              <a:t>Content Representations</a:t>
            </a:r>
            <a:r>
              <a:rPr lang="zh-CN" altLang="en-US" sz="1200" b="0" i="0" kern="1200" dirty="0" smtClean="0">
                <a:solidFill>
                  <a:schemeClr val="tx1"/>
                </a:solidFill>
                <a:effectLst/>
                <a:latin typeface="+mn-lt"/>
                <a:ea typeface="+mn-ea"/>
                <a:cs typeface="+mn-cs"/>
              </a:rPr>
              <a:t>的部分不是原始图片（可以理解是给计算机比如分类器看的图片，因此如果可视化它，可能完全就不知道是什么内容），而是经过了</a:t>
            </a:r>
            <a:r>
              <a:rPr lang="en-US" altLang="zh-CN" sz="1200" b="0" i="0" kern="1200" dirty="0" smtClean="0">
                <a:solidFill>
                  <a:schemeClr val="tx1"/>
                </a:solidFill>
                <a:effectLst/>
                <a:latin typeface="+mn-lt"/>
                <a:ea typeface="+mn-ea"/>
                <a:cs typeface="+mn-cs"/>
              </a:rPr>
              <a:t>Pre-trained</a:t>
            </a:r>
            <a:r>
              <a:rPr lang="zh-CN" altLang="en-US" sz="1200" b="0" i="0" kern="1200" dirty="0" smtClean="0">
                <a:solidFill>
                  <a:schemeClr val="tx1"/>
                </a:solidFill>
                <a:effectLst/>
                <a:latin typeface="+mn-lt"/>
                <a:ea typeface="+mn-ea"/>
                <a:cs typeface="+mn-cs"/>
              </a:rPr>
              <a:t>之后的</a:t>
            </a:r>
            <a:r>
              <a:rPr lang="en-US" altLang="zh-CN" sz="1200" b="0" i="0" kern="1200" dirty="0" smtClean="0">
                <a:solidFill>
                  <a:schemeClr val="tx1"/>
                </a:solidFill>
                <a:effectLst/>
                <a:latin typeface="+mn-lt"/>
                <a:ea typeface="+mn-ea"/>
                <a:cs typeface="+mn-cs"/>
              </a:rPr>
              <a:t>VGG network model</a:t>
            </a:r>
            <a:r>
              <a:rPr lang="zh-CN" altLang="en-US" sz="1200" b="0" i="0" kern="1200" dirty="0" smtClean="0">
                <a:solidFill>
                  <a:schemeClr val="tx1"/>
                </a:solidFill>
                <a:effectLst/>
                <a:latin typeface="+mn-lt"/>
                <a:ea typeface="+mn-ea"/>
                <a:cs typeface="+mn-cs"/>
              </a:rPr>
              <a:t>的图像数据， 该</a:t>
            </a:r>
            <a:r>
              <a:rPr lang="en-US" altLang="zh-CN" sz="1200" b="0" i="0" kern="1200" dirty="0" smtClean="0">
                <a:solidFill>
                  <a:schemeClr val="tx1"/>
                </a:solidFill>
                <a:effectLst/>
                <a:latin typeface="+mn-lt"/>
                <a:ea typeface="+mn-ea"/>
                <a:cs typeface="+mn-cs"/>
              </a:rPr>
              <a:t>model</a:t>
            </a:r>
            <a:r>
              <a:rPr lang="zh-CN" altLang="en-US" sz="1200" b="0" i="0" kern="1200" dirty="0" smtClean="0">
                <a:solidFill>
                  <a:schemeClr val="tx1"/>
                </a:solidFill>
                <a:effectLst/>
                <a:latin typeface="+mn-lt"/>
                <a:ea typeface="+mn-ea"/>
                <a:cs typeface="+mn-cs"/>
              </a:rPr>
              <a:t>主要用来做</a:t>
            </a:r>
            <a:r>
              <a:rPr lang="en-US" altLang="zh-CN" sz="1200" b="0" i="0" kern="1200" dirty="0" smtClean="0">
                <a:solidFill>
                  <a:schemeClr val="tx1"/>
                </a:solidFill>
                <a:effectLst/>
                <a:latin typeface="+mn-lt"/>
                <a:ea typeface="+mn-ea"/>
                <a:cs typeface="+mn-cs"/>
              </a:rPr>
              <a:t>object recognition</a:t>
            </a:r>
            <a:r>
              <a:rPr lang="zh-CN" altLang="en-US" sz="1200" b="0" i="0" kern="1200" dirty="0" smtClean="0">
                <a:solidFill>
                  <a:schemeClr val="tx1"/>
                </a:solidFill>
                <a:effectLst/>
                <a:latin typeface="+mn-lt"/>
                <a:ea typeface="+mn-ea"/>
                <a:cs typeface="+mn-cs"/>
              </a:rPr>
              <a:t>， 这里主要用来生成图像的</a:t>
            </a:r>
            <a:r>
              <a:rPr lang="en-US" altLang="zh-CN" sz="1200" b="0" i="0" kern="1200" dirty="0" smtClean="0">
                <a:solidFill>
                  <a:schemeClr val="tx1"/>
                </a:solidFill>
                <a:effectLst/>
                <a:latin typeface="+mn-lt"/>
                <a:ea typeface="+mn-ea"/>
                <a:cs typeface="+mn-cs"/>
              </a:rPr>
              <a:t>Content Representations</a:t>
            </a:r>
            <a:r>
              <a:rPr lang="zh-CN" altLang="en-US" sz="1200" b="0" i="0" kern="1200" dirty="0" smtClean="0">
                <a:solidFill>
                  <a:schemeClr val="tx1"/>
                </a:solidFill>
                <a:effectLst/>
                <a:latin typeface="+mn-lt"/>
                <a:ea typeface="+mn-ea"/>
                <a:cs typeface="+mn-cs"/>
              </a:rPr>
              <a:t>。理解了这里，后面就比较容易了，经过五层卷积网络来做</a:t>
            </a:r>
            <a:r>
              <a:rPr lang="en-US" altLang="zh-CN" sz="1200" b="0" i="0" kern="1200" dirty="0" smtClean="0">
                <a:solidFill>
                  <a:schemeClr val="tx1"/>
                </a:solidFill>
                <a:effectLst/>
                <a:latin typeface="+mn-lt"/>
                <a:ea typeface="+mn-ea"/>
                <a:cs typeface="+mn-cs"/>
              </a:rPr>
              <a:t>Content</a:t>
            </a:r>
            <a:r>
              <a:rPr lang="zh-CN" altLang="en-US" sz="1200" b="0" i="0" kern="1200" dirty="0" smtClean="0">
                <a:solidFill>
                  <a:schemeClr val="tx1"/>
                </a:solidFill>
                <a:effectLst/>
                <a:latin typeface="+mn-lt"/>
                <a:ea typeface="+mn-ea"/>
                <a:cs typeface="+mn-cs"/>
              </a:rPr>
              <a:t>的重构，文章作者实验发现在前</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层的</a:t>
            </a:r>
            <a:r>
              <a:rPr lang="en-US" altLang="zh-CN" sz="1200" b="0" i="0" kern="1200" dirty="0" smtClean="0">
                <a:solidFill>
                  <a:schemeClr val="tx1"/>
                </a:solidFill>
                <a:effectLst/>
                <a:latin typeface="+mn-lt"/>
                <a:ea typeface="+mn-ea"/>
                <a:cs typeface="+mn-cs"/>
              </a:rPr>
              <a:t>Content Reconstruction</a:t>
            </a:r>
            <a:r>
              <a:rPr lang="zh-CN" altLang="en-US" sz="1200" b="0" i="0" kern="1200" dirty="0" smtClean="0">
                <a:solidFill>
                  <a:schemeClr val="tx1"/>
                </a:solidFill>
                <a:effectLst/>
                <a:latin typeface="+mn-lt"/>
                <a:ea typeface="+mn-ea"/>
                <a:cs typeface="+mn-cs"/>
              </a:rPr>
              <a:t>效果比较好，</a:t>
            </a:r>
            <a:r>
              <a:rPr lang="en-US" altLang="zh-CN" sz="1200" b="0" i="0" kern="1200" dirty="0" smtClean="0">
                <a:solidFill>
                  <a:schemeClr val="tx1"/>
                </a:solidFill>
                <a:effectLst/>
                <a:latin typeface="+mn-lt"/>
                <a:ea typeface="+mn-ea"/>
                <a:cs typeface="+mn-cs"/>
              </a:rPr>
              <a:t>d</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e</a:t>
            </a:r>
            <a:r>
              <a:rPr lang="zh-CN" altLang="en-US" sz="1200" b="0" i="0" kern="1200" dirty="0" smtClean="0">
                <a:solidFill>
                  <a:schemeClr val="tx1"/>
                </a:solidFill>
                <a:effectLst/>
                <a:latin typeface="+mn-lt"/>
                <a:ea typeface="+mn-ea"/>
                <a:cs typeface="+mn-cs"/>
              </a:rPr>
              <a:t>两层丢失了部分细节信息，保留了比较</a:t>
            </a:r>
            <a:r>
              <a:rPr lang="en-US" altLang="zh-CN" sz="1200" b="0" i="0" kern="1200" dirty="0" smtClean="0">
                <a:solidFill>
                  <a:schemeClr val="tx1"/>
                </a:solidFill>
                <a:effectLst/>
                <a:latin typeface="+mn-lt"/>
                <a:ea typeface="+mn-ea"/>
                <a:cs typeface="+mn-cs"/>
              </a:rPr>
              <a:t>high-level</a:t>
            </a:r>
            <a:r>
              <a:rPr lang="zh-CN" altLang="en-US" sz="1200" b="0" i="0" kern="1200" dirty="0" smtClean="0">
                <a:solidFill>
                  <a:schemeClr val="tx1"/>
                </a:solidFill>
                <a:effectLst/>
                <a:latin typeface="+mn-lt"/>
                <a:ea typeface="+mn-ea"/>
                <a:cs typeface="+mn-cs"/>
              </a:rPr>
              <a:t>的信息。</a:t>
            </a:r>
          </a:p>
          <a:p>
            <a:r>
              <a:rPr lang="en-US" altLang="zh-CN" sz="1200" b="0" i="0" kern="1200" dirty="0" smtClean="0">
                <a:solidFill>
                  <a:schemeClr val="tx1"/>
                </a:solidFill>
                <a:effectLst/>
                <a:latin typeface="+mn-lt"/>
                <a:ea typeface="+mn-ea"/>
                <a:cs typeface="+mn-cs"/>
              </a:rPr>
              <a:t>Style Reconstruction</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Style</a:t>
            </a:r>
            <a:r>
              <a:rPr lang="zh-CN" altLang="en-US" sz="1200" b="0" i="0" kern="1200" dirty="0" smtClean="0">
                <a:solidFill>
                  <a:schemeClr val="tx1"/>
                </a:solidFill>
                <a:effectLst/>
                <a:latin typeface="+mn-lt"/>
                <a:ea typeface="+mn-ea"/>
                <a:cs typeface="+mn-cs"/>
              </a:rPr>
              <a:t>的重构比较复杂，很难去模型化</a:t>
            </a:r>
            <a:r>
              <a:rPr lang="en-US" altLang="zh-CN" sz="1200" b="0" i="0" kern="1200" dirty="0" smtClean="0">
                <a:solidFill>
                  <a:schemeClr val="tx1"/>
                </a:solidFill>
                <a:effectLst/>
                <a:latin typeface="+mn-lt"/>
                <a:ea typeface="+mn-ea"/>
                <a:cs typeface="+mn-cs"/>
              </a:rPr>
              <a:t>Style</a:t>
            </a:r>
            <a:r>
              <a:rPr lang="zh-CN" altLang="en-US" sz="1200" b="0" i="0" kern="1200" dirty="0" smtClean="0">
                <a:solidFill>
                  <a:schemeClr val="tx1"/>
                </a:solidFill>
                <a:effectLst/>
                <a:latin typeface="+mn-lt"/>
                <a:ea typeface="+mn-ea"/>
                <a:cs typeface="+mn-cs"/>
              </a:rPr>
              <a:t>这个东西，</a:t>
            </a:r>
            <a:r>
              <a:rPr lang="en-US" altLang="zh-CN" sz="1200" b="0" i="0" kern="1200" dirty="0" smtClean="0">
                <a:solidFill>
                  <a:schemeClr val="tx1"/>
                </a:solidFill>
                <a:effectLst/>
                <a:latin typeface="+mn-lt"/>
                <a:ea typeface="+mn-ea"/>
                <a:cs typeface="+mn-cs"/>
              </a:rPr>
              <a:t>Style </a:t>
            </a:r>
            <a:r>
              <a:rPr lang="en-US" altLang="zh-CN" sz="1200" b="0" i="0" kern="1200" dirty="0" err="1" smtClean="0">
                <a:solidFill>
                  <a:schemeClr val="tx1"/>
                </a:solidFill>
                <a:effectLst/>
                <a:latin typeface="+mn-lt"/>
                <a:ea typeface="+mn-ea"/>
                <a:cs typeface="+mn-cs"/>
              </a:rPr>
              <a:t>Represention</a:t>
            </a:r>
            <a:r>
              <a:rPr lang="zh-CN" altLang="en-US" sz="1200" b="0" i="0" kern="1200" dirty="0" smtClean="0">
                <a:solidFill>
                  <a:schemeClr val="tx1"/>
                </a:solidFill>
                <a:effectLst/>
                <a:latin typeface="+mn-lt"/>
                <a:ea typeface="+mn-ea"/>
                <a:cs typeface="+mn-cs"/>
              </a:rPr>
              <a:t>的生成也是和</a:t>
            </a:r>
            <a:r>
              <a:rPr lang="en-US" altLang="zh-CN" sz="1200" b="0" i="0" kern="1200" dirty="0" smtClean="0">
                <a:solidFill>
                  <a:schemeClr val="tx1"/>
                </a:solidFill>
                <a:effectLst/>
                <a:latin typeface="+mn-lt"/>
                <a:ea typeface="+mn-ea"/>
                <a:cs typeface="+mn-cs"/>
              </a:rPr>
              <a:t>Content Representation</a:t>
            </a:r>
            <a:r>
              <a:rPr lang="zh-CN" altLang="en-US" sz="1200" b="0" i="0" kern="1200" dirty="0" smtClean="0">
                <a:solidFill>
                  <a:schemeClr val="tx1"/>
                </a:solidFill>
                <a:effectLst/>
                <a:latin typeface="+mn-lt"/>
                <a:ea typeface="+mn-ea"/>
                <a:cs typeface="+mn-cs"/>
              </a:rPr>
              <a:t>的生成类似，也是由</a:t>
            </a:r>
            <a:r>
              <a:rPr lang="en-US" altLang="zh-CN" sz="1200" b="0" i="0" kern="1200" dirty="0" smtClean="0">
                <a:solidFill>
                  <a:schemeClr val="tx1"/>
                </a:solidFill>
                <a:effectLst/>
                <a:latin typeface="+mn-lt"/>
                <a:ea typeface="+mn-ea"/>
                <a:cs typeface="+mn-cs"/>
              </a:rPr>
              <a:t>VGG network model</a:t>
            </a:r>
            <a:r>
              <a:rPr lang="zh-CN" altLang="en-US" sz="1200" b="0" i="0" kern="1200" dirty="0" smtClean="0">
                <a:solidFill>
                  <a:schemeClr val="tx1"/>
                </a:solidFill>
                <a:effectLst/>
                <a:latin typeface="+mn-lt"/>
                <a:ea typeface="+mn-ea"/>
                <a:cs typeface="+mn-cs"/>
              </a:rPr>
              <a:t>去做的，不同点在于</a:t>
            </a:r>
            <a:r>
              <a:rPr lang="en-US" altLang="zh-CN" sz="1200" b="0" i="0" kern="1200" dirty="0" err="1" smtClean="0">
                <a:solidFill>
                  <a:schemeClr val="tx1"/>
                </a:solidFill>
                <a:effectLst/>
                <a:latin typeface="+mn-lt"/>
                <a:ea typeface="+mn-ea"/>
                <a:cs typeface="+mn-cs"/>
              </a:rPr>
              <a:t>a,b,c,d,e</a:t>
            </a:r>
            <a:r>
              <a:rPr lang="zh-CN" altLang="en-US" sz="1200" b="0" i="0" kern="1200" dirty="0" smtClean="0">
                <a:solidFill>
                  <a:schemeClr val="tx1"/>
                </a:solidFill>
                <a:effectLst/>
                <a:latin typeface="+mn-lt"/>
                <a:ea typeface="+mn-ea"/>
                <a:cs typeface="+mn-cs"/>
              </a:rPr>
              <a:t>的处理方式不同，</a:t>
            </a:r>
            <a:r>
              <a:rPr lang="en-US" altLang="zh-CN" sz="1200" b="0" i="0" kern="1200" dirty="0" smtClean="0">
                <a:solidFill>
                  <a:schemeClr val="tx1"/>
                </a:solidFill>
                <a:effectLst/>
                <a:latin typeface="+mn-lt"/>
                <a:ea typeface="+mn-ea"/>
                <a:cs typeface="+mn-cs"/>
              </a:rPr>
              <a:t>Style </a:t>
            </a:r>
            <a:r>
              <a:rPr lang="en-US" altLang="zh-CN" sz="1200" b="0" i="0" kern="1200" dirty="0" err="1" smtClean="0">
                <a:solidFill>
                  <a:schemeClr val="tx1"/>
                </a:solidFill>
                <a:effectLst/>
                <a:latin typeface="+mn-lt"/>
                <a:ea typeface="+mn-ea"/>
                <a:cs typeface="+mn-cs"/>
              </a:rPr>
              <a:t>Represention</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Reconstruction</a:t>
            </a:r>
            <a:r>
              <a:rPr lang="zh-CN" altLang="en-US" sz="1200" b="0" i="0" kern="1200" dirty="0" smtClean="0">
                <a:solidFill>
                  <a:schemeClr val="tx1"/>
                </a:solidFill>
                <a:effectLst/>
                <a:latin typeface="+mn-lt"/>
                <a:ea typeface="+mn-ea"/>
                <a:cs typeface="+mn-cs"/>
              </a:rPr>
              <a:t>是在</a:t>
            </a:r>
            <a:r>
              <a:rPr lang="en-US" altLang="zh-CN" sz="1200" b="0" i="0" kern="1200" dirty="0" smtClean="0">
                <a:solidFill>
                  <a:schemeClr val="tx1"/>
                </a:solidFill>
                <a:effectLst/>
                <a:latin typeface="+mn-lt"/>
                <a:ea typeface="+mn-ea"/>
                <a:cs typeface="+mn-cs"/>
              </a:rPr>
              <a:t>CNN</a:t>
            </a:r>
            <a:r>
              <a:rPr lang="zh-CN" altLang="en-US" sz="1200" b="0" i="0" kern="1200" dirty="0" smtClean="0">
                <a:solidFill>
                  <a:schemeClr val="tx1"/>
                </a:solidFill>
                <a:effectLst/>
                <a:latin typeface="+mn-lt"/>
                <a:ea typeface="+mn-ea"/>
                <a:cs typeface="+mn-cs"/>
              </a:rPr>
              <a:t>的不同的子集上来计算的，怎么说呢，它会分别构造</a:t>
            </a:r>
            <a:r>
              <a:rPr lang="en-US" altLang="zh-CN" sz="1200" b="0" i="0" kern="1200" dirty="0" smtClean="0">
                <a:solidFill>
                  <a:schemeClr val="tx1"/>
                </a:solidFill>
                <a:effectLst/>
                <a:latin typeface="+mn-lt"/>
                <a:ea typeface="+mn-ea"/>
                <a:cs typeface="+mn-cs"/>
              </a:rPr>
              <a:t>conv1_1(a),[conv1_1, conv2_1](b),[conv1_1, conv2_1, conv3_1],[conv1_1, conv2_1, conv3_1,conv4_1],[conv1_1, conv2_1, conv3_1, conv4_1, conv5_1]</a:t>
            </a:r>
            <a:r>
              <a:rPr lang="zh-CN" altLang="en-US" sz="1200" b="0" i="0" kern="1200" dirty="0" smtClean="0">
                <a:solidFill>
                  <a:schemeClr val="tx1"/>
                </a:solidFill>
                <a:effectLst/>
                <a:latin typeface="+mn-lt"/>
                <a:ea typeface="+mn-ea"/>
                <a:cs typeface="+mn-cs"/>
              </a:rPr>
              <a:t>。这样重构的</a:t>
            </a:r>
            <a:r>
              <a:rPr lang="en-US" altLang="zh-CN" sz="1200" b="0" i="0" kern="1200" dirty="0" smtClean="0">
                <a:solidFill>
                  <a:schemeClr val="tx1"/>
                </a:solidFill>
                <a:effectLst/>
                <a:latin typeface="+mn-lt"/>
                <a:ea typeface="+mn-ea"/>
                <a:cs typeface="+mn-cs"/>
              </a:rPr>
              <a:t>Style </a:t>
            </a:r>
            <a:r>
              <a:rPr lang="zh-CN" altLang="en-US" sz="1200" b="0" i="0" kern="1200" dirty="0" smtClean="0">
                <a:solidFill>
                  <a:schemeClr val="tx1"/>
                </a:solidFill>
                <a:effectLst/>
                <a:latin typeface="+mn-lt"/>
                <a:ea typeface="+mn-ea"/>
                <a:cs typeface="+mn-cs"/>
              </a:rPr>
              <a:t>会在各个不同的尺度上更加匹配图像本身的</a:t>
            </a:r>
            <a:r>
              <a:rPr lang="en-US" altLang="zh-CN" sz="1200" b="0" i="0" kern="1200" dirty="0" smtClean="0">
                <a:solidFill>
                  <a:schemeClr val="tx1"/>
                </a:solidFill>
                <a:effectLst/>
                <a:latin typeface="+mn-lt"/>
                <a:ea typeface="+mn-ea"/>
                <a:cs typeface="+mn-cs"/>
              </a:rPr>
              <a:t>style</a:t>
            </a:r>
            <a:r>
              <a:rPr lang="zh-CN" altLang="en-US" sz="1200" b="0" i="0" kern="1200" dirty="0" smtClean="0">
                <a:solidFill>
                  <a:schemeClr val="tx1"/>
                </a:solidFill>
                <a:effectLst/>
                <a:latin typeface="+mn-lt"/>
                <a:ea typeface="+mn-ea"/>
                <a:cs typeface="+mn-cs"/>
              </a:rPr>
              <a:t>，忽略场景的全局信息。</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32</a:t>
            </a:fld>
            <a:endParaRPr kumimoji="1" lang="zh-CN" altLang="en-US"/>
          </a:p>
        </p:txBody>
      </p:sp>
    </p:spTree>
    <p:extLst>
      <p:ext uri="{BB962C8B-B14F-4D97-AF65-F5344CB8AC3E}">
        <p14:creationId xmlns:p14="http://schemas.microsoft.com/office/powerpoint/2010/main" val="2096958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MRF</a:t>
            </a:r>
            <a:r>
              <a:rPr kumimoji="1" lang="zh-CN" altLang="en-US" dirty="0" smtClean="0"/>
              <a:t> </a:t>
            </a:r>
            <a:r>
              <a:rPr kumimoji="1" lang="en-US" altLang="zh-CN" dirty="0" smtClean="0"/>
              <a:t>model</a:t>
            </a:r>
            <a:r>
              <a:rPr kumimoji="1" lang="zh-CN" altLang="en-US" dirty="0" smtClean="0"/>
              <a:t> 问题：</a:t>
            </a:r>
            <a:r>
              <a:rPr kumimoji="1" lang="en-US" altLang="zh-CN" dirty="0" smtClean="0"/>
              <a:t>local</a:t>
            </a:r>
            <a:r>
              <a:rPr kumimoji="1" lang="zh-CN" altLang="en-US" dirty="0" smtClean="0"/>
              <a:t>区域的统计信息无法建模复杂图像下的全局信息，优点。</a:t>
            </a:r>
          </a:p>
          <a:p>
            <a:r>
              <a:rPr kumimoji="1" lang="en-US" altLang="zh-CN" dirty="0" smtClean="0"/>
              <a:t>Combined</a:t>
            </a:r>
            <a:r>
              <a:rPr kumimoji="1" lang="zh-CN" altLang="en-US" dirty="0" smtClean="0"/>
              <a:t> </a:t>
            </a:r>
            <a:r>
              <a:rPr kumimoji="1" lang="en-US" altLang="zh-CN" dirty="0" smtClean="0"/>
              <a:t>MRF</a:t>
            </a:r>
            <a:r>
              <a:rPr kumimoji="1" lang="zh-CN" altLang="en-US" dirty="0" smtClean="0"/>
              <a:t> </a:t>
            </a:r>
            <a:r>
              <a:rPr kumimoji="1" lang="en-US" altLang="zh-CN" dirty="0" smtClean="0"/>
              <a:t>and</a:t>
            </a:r>
            <a:r>
              <a:rPr kumimoji="1" lang="zh-CN" altLang="en-US" dirty="0" smtClean="0"/>
              <a:t> </a:t>
            </a:r>
            <a:r>
              <a:rPr kumimoji="1" lang="en-US" altLang="zh-CN" dirty="0" smtClean="0"/>
              <a:t>CNN:</a:t>
            </a:r>
            <a:endParaRPr kumimoji="1" lang="zh-CN" altLang="en-US" dirty="0" smtClean="0"/>
          </a:p>
          <a:p>
            <a:r>
              <a:rPr kumimoji="1" lang="en-US" altLang="zh-CN" dirty="0" smtClean="0"/>
              <a:t>We transfer the style of x s into the layout of </a:t>
            </a:r>
            <a:r>
              <a:rPr kumimoji="1" lang="en-US" altLang="zh-CN" dirty="0" err="1" smtClean="0"/>
              <a:t>x_c</a:t>
            </a:r>
            <a:r>
              <a:rPr kumimoji="1" lang="en-US" altLang="zh-CN" dirty="0" smtClean="0"/>
              <a:t> by making the high-level neural encoding of x similar to </a:t>
            </a:r>
            <a:r>
              <a:rPr kumimoji="1" lang="en-US" altLang="zh-CN" dirty="0" err="1" smtClean="0"/>
              <a:t>x_c</a:t>
            </a:r>
            <a:r>
              <a:rPr kumimoji="1" lang="en-US" altLang="zh-CN" dirty="0" smtClean="0"/>
              <a:t> , but using local patches similar to those of </a:t>
            </a:r>
            <a:r>
              <a:rPr kumimoji="1" lang="en-US" altLang="zh-CN" dirty="0" err="1" smtClean="0"/>
              <a:t>x_s</a:t>
            </a:r>
            <a:r>
              <a:rPr kumimoji="1" lang="en-US" altLang="zh-CN" dirty="0" smtClean="0"/>
              <a:t> . The latter is the MRF prior that maintains the encoding of the style.</a:t>
            </a:r>
            <a:endParaRPr kumimoji="1" lang="zh-CN" altLang="en-US" dirty="0" smtClean="0"/>
          </a:p>
          <a:p>
            <a:r>
              <a:rPr kumimoji="1" lang="en-US" altLang="zh-CN" dirty="0" smtClean="0"/>
              <a:t>1</a:t>
            </a:r>
            <a:r>
              <a:rPr kumimoji="1" lang="zh-CN" altLang="en-US" dirty="0" smtClean="0"/>
              <a:t>，</a:t>
            </a:r>
            <a:r>
              <a:rPr kumimoji="1" lang="en-US" altLang="zh-CN" dirty="0" smtClean="0"/>
              <a:t>content</a:t>
            </a:r>
            <a:r>
              <a:rPr kumimoji="1" lang="zh-CN" altLang="en-US" dirty="0" smtClean="0"/>
              <a:t>的</a:t>
            </a:r>
            <a:r>
              <a:rPr kumimoji="1" lang="en-US" altLang="zh-CN" dirty="0" smtClean="0"/>
              <a:t>encode</a:t>
            </a:r>
            <a:r>
              <a:rPr kumimoji="1" lang="zh-CN" altLang="en-US" dirty="0" smtClean="0"/>
              <a:t>还是基于</a:t>
            </a:r>
            <a:r>
              <a:rPr kumimoji="1" lang="en-US" altLang="zh-CN" dirty="0" err="1" smtClean="0"/>
              <a:t>nn</a:t>
            </a:r>
            <a:r>
              <a:rPr kumimoji="1" lang="zh-CN" altLang="en-US" dirty="0" smtClean="0"/>
              <a:t>来做的和原来的方法一样；</a:t>
            </a:r>
          </a:p>
          <a:p>
            <a:r>
              <a:rPr kumimoji="1" lang="en-US" altLang="zh-CN" dirty="0" smtClean="0"/>
              <a:t>2</a:t>
            </a:r>
            <a:r>
              <a:rPr kumimoji="1" lang="zh-CN" altLang="en-US" dirty="0" smtClean="0"/>
              <a:t>，</a:t>
            </a:r>
            <a:r>
              <a:rPr kumimoji="1" lang="en-US" altLang="zh-CN" dirty="0" smtClean="0"/>
              <a:t>style</a:t>
            </a:r>
            <a:r>
              <a:rPr kumimoji="1" lang="zh-CN" altLang="en-US" dirty="0" smtClean="0"/>
              <a:t>是采用</a:t>
            </a:r>
            <a:r>
              <a:rPr kumimoji="1" lang="en-US" altLang="zh-CN" dirty="0" smtClean="0"/>
              <a:t>MRF</a:t>
            </a:r>
            <a:r>
              <a:rPr kumimoji="1" lang="zh-CN" altLang="en-US" dirty="0" smtClean="0"/>
              <a:t> </a:t>
            </a:r>
            <a:r>
              <a:rPr kumimoji="1" lang="en-US" altLang="zh-CN" dirty="0" smtClean="0"/>
              <a:t>prior</a:t>
            </a:r>
            <a:r>
              <a:rPr kumimoji="1" lang="zh-CN" altLang="en-US" dirty="0" smtClean="0"/>
              <a:t> </a:t>
            </a:r>
            <a:r>
              <a:rPr kumimoji="1" lang="en-US" altLang="zh-CN" dirty="0" smtClean="0"/>
              <a:t>local</a:t>
            </a:r>
            <a:r>
              <a:rPr kumimoji="1" lang="zh-CN" altLang="en-US" dirty="0" smtClean="0"/>
              <a:t> </a:t>
            </a:r>
            <a:r>
              <a:rPr kumimoji="1" lang="en-US" altLang="zh-CN" dirty="0" smtClean="0"/>
              <a:t>patches</a:t>
            </a:r>
            <a:r>
              <a:rPr kumimoji="1" lang="zh-CN" altLang="en-US" dirty="0" smtClean="0"/>
              <a:t>来对</a:t>
            </a:r>
            <a:r>
              <a:rPr kumimoji="1" lang="en-US" altLang="zh-CN" dirty="0" smtClean="0"/>
              <a:t>style</a:t>
            </a:r>
            <a:r>
              <a:rPr kumimoji="1" lang="zh-CN" altLang="en-US" dirty="0" smtClean="0"/>
              <a:t>来进行编码，和</a:t>
            </a:r>
            <a:r>
              <a:rPr kumimoji="1" lang="en-US" altLang="zh-CN" dirty="0" smtClean="0"/>
              <a:t>neural</a:t>
            </a:r>
            <a:r>
              <a:rPr kumimoji="1" lang="zh-CN" altLang="en-US" baseline="0" dirty="0" smtClean="0"/>
              <a:t> </a:t>
            </a:r>
            <a:r>
              <a:rPr kumimoji="1" lang="en-US" altLang="zh-CN" baseline="0" dirty="0" smtClean="0"/>
              <a:t>style</a:t>
            </a:r>
            <a:r>
              <a:rPr kumimoji="1" lang="zh-CN" altLang="en-US" baseline="0" dirty="0" smtClean="0"/>
              <a:t>的方法不一样</a:t>
            </a:r>
            <a:r>
              <a:rPr kumimoji="1" lang="zh-CN" altLang="en-US" dirty="0" smtClean="0"/>
              <a:t>；</a:t>
            </a:r>
          </a:p>
          <a:p>
            <a:endParaRPr kumimoji="1" lang="zh-CN" altLang="en-US" dirty="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33</a:t>
            </a:fld>
            <a:endParaRPr kumimoji="1" lang="zh-CN" altLang="en-US"/>
          </a:p>
        </p:txBody>
      </p:sp>
    </p:spTree>
    <p:extLst>
      <p:ext uri="{BB962C8B-B14F-4D97-AF65-F5344CB8AC3E}">
        <p14:creationId xmlns:p14="http://schemas.microsoft.com/office/powerpoint/2010/main" val="1388570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如果不了解这两个基本概念，看如何为</a:t>
            </a:r>
            <a:r>
              <a:rPr kumimoji="1" lang="en-US" altLang="zh-CN" dirty="0" err="1" smtClean="0"/>
              <a:t>TensorFlow</a:t>
            </a:r>
            <a:r>
              <a:rPr kumimoji="1" lang="zh-CN" altLang="en-US" dirty="0" smtClean="0"/>
              <a:t>自定义增加一个</a:t>
            </a:r>
            <a:r>
              <a:rPr kumimoji="1" lang="en-US" altLang="zh-CN" dirty="0" smtClean="0"/>
              <a:t>op</a:t>
            </a:r>
            <a:r>
              <a:rPr kumimoji="1" lang="zh-CN" altLang="en-US" dirty="0" smtClean="0"/>
              <a:t>就完全看不懂了，主要流程</a:t>
            </a:r>
            <a:r>
              <a:rPr kumimoji="1" lang="en-US" altLang="zh-CN" dirty="0" smtClean="0"/>
              <a:t>1.</a:t>
            </a:r>
            <a:r>
              <a:rPr lang="en-US" altLang="zh-CN" sz="1200" b="0" i="0" kern="1200" dirty="0" smtClean="0">
                <a:solidFill>
                  <a:schemeClr val="tx1"/>
                </a:solidFill>
                <a:effectLst/>
                <a:latin typeface="+mn-lt"/>
                <a:ea typeface="+mn-ea"/>
                <a:cs typeface="+mn-cs"/>
              </a:rPr>
              <a:t>Register the new Op in a C++ file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 Implement the Op in C++</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Optionally, create a Python wrapper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Optionally, write a function to compute gradients for the Op.</a:t>
            </a:r>
          </a:p>
          <a:p>
            <a:r>
              <a:rPr kumimoji="1" lang="zh-CN" altLang="en-US" dirty="0" smtClean="0"/>
              <a:t>；</a:t>
            </a:r>
            <a:r>
              <a:rPr kumimoji="1" lang="en-US" altLang="zh-CN" dirty="0" smtClean="0"/>
              <a:t>5</a:t>
            </a:r>
            <a:r>
              <a:rPr kumimoji="1" lang="zh-CN" altLang="en-US" dirty="0" smtClean="0"/>
              <a:t>，</a:t>
            </a:r>
            <a:r>
              <a:rPr kumimoji="1" lang="en-US" altLang="zh-CN" dirty="0" smtClean="0"/>
              <a:t>Test</a:t>
            </a:r>
            <a:r>
              <a:rPr kumimoji="1" lang="zh-CN" altLang="en-US" dirty="0" smtClean="0"/>
              <a:t> </a:t>
            </a:r>
            <a:r>
              <a:rPr kumimoji="1" lang="en-US" altLang="zh-CN" dirty="0" smtClean="0"/>
              <a:t>and</a:t>
            </a:r>
            <a:r>
              <a:rPr kumimoji="1" lang="zh-CN" altLang="en-US" dirty="0" smtClean="0"/>
              <a:t> </a:t>
            </a:r>
            <a:r>
              <a:rPr kumimoji="1" lang="en-US" altLang="zh-CN" dirty="0" smtClean="0"/>
              <a:t>Validation</a:t>
            </a:r>
            <a:endParaRPr kumimoji="1" lang="zh-CN" altLang="en-US" dirty="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6</a:t>
            </a:fld>
            <a:endParaRPr kumimoji="1" lang="zh-CN" altLang="en-US"/>
          </a:p>
        </p:txBody>
      </p:sp>
    </p:spTree>
    <p:extLst>
      <p:ext uri="{BB962C8B-B14F-4D97-AF65-F5344CB8AC3E}">
        <p14:creationId xmlns:p14="http://schemas.microsoft.com/office/powerpoint/2010/main" val="360466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MRF</a:t>
            </a:r>
            <a:r>
              <a:rPr kumimoji="1" lang="zh-CN" altLang="en-US" dirty="0" smtClean="0"/>
              <a:t> </a:t>
            </a:r>
            <a:r>
              <a:rPr kumimoji="1" lang="en-US" altLang="zh-CN" dirty="0" smtClean="0"/>
              <a:t>model</a:t>
            </a:r>
            <a:r>
              <a:rPr kumimoji="1" lang="zh-CN" altLang="en-US" dirty="0" smtClean="0"/>
              <a:t> 问题：</a:t>
            </a:r>
            <a:r>
              <a:rPr kumimoji="1" lang="en-US" altLang="zh-CN" dirty="0" smtClean="0"/>
              <a:t>local</a:t>
            </a:r>
            <a:r>
              <a:rPr kumimoji="1" lang="zh-CN" altLang="en-US" dirty="0" smtClean="0"/>
              <a:t>区域的统计信息无法建模复杂图像下的全局信息，优点。</a:t>
            </a:r>
          </a:p>
          <a:p>
            <a:r>
              <a:rPr kumimoji="1" lang="en-US" altLang="zh-CN" dirty="0" smtClean="0"/>
              <a:t>Combined</a:t>
            </a:r>
            <a:r>
              <a:rPr kumimoji="1" lang="zh-CN" altLang="en-US" dirty="0" smtClean="0"/>
              <a:t> </a:t>
            </a:r>
            <a:r>
              <a:rPr kumimoji="1" lang="en-US" altLang="zh-CN" dirty="0" smtClean="0"/>
              <a:t>MRF</a:t>
            </a:r>
            <a:r>
              <a:rPr kumimoji="1" lang="zh-CN" altLang="en-US" dirty="0" smtClean="0"/>
              <a:t> </a:t>
            </a:r>
            <a:r>
              <a:rPr kumimoji="1" lang="en-US" altLang="zh-CN" dirty="0" smtClean="0"/>
              <a:t>and</a:t>
            </a:r>
            <a:r>
              <a:rPr kumimoji="1" lang="zh-CN" altLang="en-US" dirty="0" smtClean="0"/>
              <a:t> </a:t>
            </a:r>
            <a:r>
              <a:rPr kumimoji="1" lang="en-US" altLang="zh-CN" dirty="0" smtClean="0"/>
              <a:t>CNN:</a:t>
            </a:r>
            <a:endParaRPr kumimoji="1" lang="zh-CN" altLang="en-US" dirty="0" smtClean="0"/>
          </a:p>
          <a:p>
            <a:r>
              <a:rPr kumimoji="1" lang="en-US" altLang="zh-CN" dirty="0" smtClean="0"/>
              <a:t>We transfer the style of x s into the layout of </a:t>
            </a:r>
            <a:r>
              <a:rPr kumimoji="1" lang="en-US" altLang="zh-CN" dirty="0" err="1" smtClean="0"/>
              <a:t>x_c</a:t>
            </a:r>
            <a:r>
              <a:rPr kumimoji="1" lang="en-US" altLang="zh-CN" dirty="0" smtClean="0"/>
              <a:t> by making the high-level neural encoding of x similar to </a:t>
            </a:r>
            <a:r>
              <a:rPr kumimoji="1" lang="en-US" altLang="zh-CN" dirty="0" err="1" smtClean="0"/>
              <a:t>x_c</a:t>
            </a:r>
            <a:r>
              <a:rPr kumimoji="1" lang="en-US" altLang="zh-CN" dirty="0" smtClean="0"/>
              <a:t> , but using local patches similar to those of </a:t>
            </a:r>
            <a:r>
              <a:rPr kumimoji="1" lang="en-US" altLang="zh-CN" dirty="0" err="1" smtClean="0"/>
              <a:t>x_s</a:t>
            </a:r>
            <a:r>
              <a:rPr kumimoji="1" lang="en-US" altLang="zh-CN" dirty="0" smtClean="0"/>
              <a:t> . The latter is the MRF prior that maintains the encoding of the style.</a:t>
            </a:r>
            <a:endParaRPr kumimoji="1" lang="zh-CN" altLang="en-US" dirty="0" smtClean="0"/>
          </a:p>
          <a:p>
            <a:r>
              <a:rPr kumimoji="1" lang="en-US" altLang="zh-CN" dirty="0" smtClean="0"/>
              <a:t>1</a:t>
            </a:r>
            <a:r>
              <a:rPr kumimoji="1" lang="zh-CN" altLang="en-US" dirty="0" smtClean="0"/>
              <a:t>，</a:t>
            </a:r>
            <a:r>
              <a:rPr kumimoji="1" lang="en-US" altLang="zh-CN" dirty="0" smtClean="0"/>
              <a:t>content</a:t>
            </a:r>
            <a:r>
              <a:rPr kumimoji="1" lang="zh-CN" altLang="en-US" dirty="0" smtClean="0"/>
              <a:t>的</a:t>
            </a:r>
            <a:r>
              <a:rPr kumimoji="1" lang="en-US" altLang="zh-CN" dirty="0" smtClean="0"/>
              <a:t>encode</a:t>
            </a:r>
            <a:r>
              <a:rPr kumimoji="1" lang="zh-CN" altLang="en-US" dirty="0" smtClean="0"/>
              <a:t>还是基于</a:t>
            </a:r>
            <a:r>
              <a:rPr kumimoji="1" lang="en-US" altLang="zh-CN" dirty="0" err="1" smtClean="0"/>
              <a:t>nn</a:t>
            </a:r>
            <a:r>
              <a:rPr kumimoji="1" lang="zh-CN" altLang="en-US" dirty="0" smtClean="0"/>
              <a:t>来做的和原来的方法一样；</a:t>
            </a:r>
          </a:p>
          <a:p>
            <a:r>
              <a:rPr kumimoji="1" lang="en-US" altLang="zh-CN" dirty="0" smtClean="0"/>
              <a:t>2</a:t>
            </a:r>
            <a:r>
              <a:rPr kumimoji="1" lang="zh-CN" altLang="en-US" dirty="0" smtClean="0"/>
              <a:t>，</a:t>
            </a:r>
            <a:r>
              <a:rPr kumimoji="1" lang="en-US" altLang="zh-CN" dirty="0" smtClean="0"/>
              <a:t>style</a:t>
            </a:r>
            <a:r>
              <a:rPr kumimoji="1" lang="zh-CN" altLang="en-US" dirty="0" smtClean="0"/>
              <a:t>是采用</a:t>
            </a:r>
            <a:r>
              <a:rPr kumimoji="1" lang="en-US" altLang="zh-CN" dirty="0" smtClean="0"/>
              <a:t>MRF</a:t>
            </a:r>
            <a:r>
              <a:rPr kumimoji="1" lang="zh-CN" altLang="en-US" dirty="0" smtClean="0"/>
              <a:t> </a:t>
            </a:r>
            <a:r>
              <a:rPr kumimoji="1" lang="en-US" altLang="zh-CN" dirty="0" smtClean="0"/>
              <a:t>prior</a:t>
            </a:r>
            <a:r>
              <a:rPr kumimoji="1" lang="zh-CN" altLang="en-US" dirty="0" smtClean="0"/>
              <a:t> </a:t>
            </a:r>
            <a:r>
              <a:rPr kumimoji="1" lang="en-US" altLang="zh-CN" dirty="0" smtClean="0"/>
              <a:t>local</a:t>
            </a:r>
            <a:r>
              <a:rPr kumimoji="1" lang="zh-CN" altLang="en-US" dirty="0" smtClean="0"/>
              <a:t> </a:t>
            </a:r>
            <a:r>
              <a:rPr kumimoji="1" lang="en-US" altLang="zh-CN" dirty="0" smtClean="0"/>
              <a:t>patches</a:t>
            </a:r>
            <a:r>
              <a:rPr kumimoji="1" lang="zh-CN" altLang="en-US" dirty="0" smtClean="0"/>
              <a:t>来对</a:t>
            </a:r>
            <a:r>
              <a:rPr kumimoji="1" lang="en-US" altLang="zh-CN" dirty="0" smtClean="0"/>
              <a:t>style</a:t>
            </a:r>
            <a:r>
              <a:rPr kumimoji="1" lang="zh-CN" altLang="en-US" dirty="0" smtClean="0"/>
              <a:t>来进行编码，和</a:t>
            </a:r>
            <a:r>
              <a:rPr kumimoji="1" lang="en-US" altLang="zh-CN" dirty="0" smtClean="0"/>
              <a:t>neural</a:t>
            </a:r>
            <a:r>
              <a:rPr kumimoji="1" lang="zh-CN" altLang="en-US" baseline="0" dirty="0" smtClean="0"/>
              <a:t> </a:t>
            </a:r>
            <a:r>
              <a:rPr kumimoji="1" lang="en-US" altLang="zh-CN" baseline="0" dirty="0" smtClean="0"/>
              <a:t>style</a:t>
            </a:r>
            <a:r>
              <a:rPr kumimoji="1" lang="zh-CN" altLang="en-US" baseline="0" dirty="0" smtClean="0"/>
              <a:t>的方法不一样</a:t>
            </a:r>
            <a:r>
              <a:rPr kumimoji="1" lang="zh-CN" altLang="en-US" dirty="0" smtClean="0"/>
              <a:t>；</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34</a:t>
            </a:fld>
            <a:endParaRPr kumimoji="1" lang="zh-CN" altLang="en-US"/>
          </a:p>
        </p:txBody>
      </p:sp>
    </p:spTree>
    <p:extLst>
      <p:ext uri="{BB962C8B-B14F-4D97-AF65-F5344CB8AC3E}">
        <p14:creationId xmlns:p14="http://schemas.microsoft.com/office/powerpoint/2010/main" val="12234121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Fast</a:t>
            </a:r>
            <a:r>
              <a:rPr kumimoji="1" lang="zh-CN" altLang="en-US" dirty="0" smtClean="0"/>
              <a:t> </a:t>
            </a:r>
            <a:r>
              <a:rPr kumimoji="1" lang="en-US" altLang="zh-CN" dirty="0" smtClean="0"/>
              <a:t>neural</a:t>
            </a:r>
            <a:r>
              <a:rPr kumimoji="1" lang="zh-CN" altLang="en-US" dirty="0" smtClean="0"/>
              <a:t> </a:t>
            </a:r>
            <a:r>
              <a:rPr kumimoji="1" lang="en-US" altLang="zh-CN" dirty="0" smtClean="0"/>
              <a:t>style</a:t>
            </a:r>
            <a:endParaRPr kumimoji="1" lang="zh-CN" altLang="en-US" dirty="0" smtClean="0"/>
          </a:p>
          <a:p>
            <a:r>
              <a:rPr lang="en-US" altLang="zh-CN" sz="1200" b="0" i="0" kern="1200" dirty="0" smtClean="0">
                <a:solidFill>
                  <a:schemeClr val="tx1"/>
                </a:solidFill>
                <a:effectLst/>
                <a:latin typeface="+mn-lt"/>
                <a:ea typeface="+mn-ea"/>
                <a:cs typeface="+mn-cs"/>
              </a:rPr>
              <a:t>image transformation network</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loss </a:t>
            </a:r>
            <a:r>
              <a:rPr lang="en-US" altLang="zh-CN" sz="1200" b="0" i="0" kern="1200" dirty="0" err="1" smtClean="0">
                <a:solidFill>
                  <a:schemeClr val="tx1"/>
                </a:solidFill>
                <a:effectLst/>
                <a:latin typeface="+mn-lt"/>
                <a:ea typeface="+mn-ea"/>
                <a:cs typeface="+mn-cs"/>
              </a:rPr>
              <a:t>netwrok</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Image Transformation network</a:t>
            </a:r>
            <a:r>
              <a:rPr lang="zh-CN" altLang="en-US" sz="1200" b="0" i="0" kern="1200" dirty="0" smtClean="0">
                <a:solidFill>
                  <a:schemeClr val="tx1"/>
                </a:solidFill>
                <a:effectLst/>
                <a:latin typeface="+mn-lt"/>
                <a:ea typeface="+mn-ea"/>
                <a:cs typeface="+mn-cs"/>
              </a:rPr>
              <a:t>是一个</a:t>
            </a:r>
            <a:r>
              <a:rPr lang="en-US" altLang="zh-CN" sz="1200" b="0" i="0" kern="1200" dirty="0" smtClean="0">
                <a:solidFill>
                  <a:schemeClr val="tx1"/>
                </a:solidFill>
                <a:effectLst/>
                <a:latin typeface="+mn-lt"/>
                <a:ea typeface="+mn-ea"/>
                <a:cs typeface="+mn-cs"/>
              </a:rPr>
              <a:t>deep residual </a:t>
            </a:r>
            <a:r>
              <a:rPr lang="en-US" altLang="zh-CN" sz="1200" b="0" i="0" kern="1200" dirty="0" err="1" smtClean="0">
                <a:solidFill>
                  <a:schemeClr val="tx1"/>
                </a:solidFill>
                <a:effectLst/>
                <a:latin typeface="+mn-lt"/>
                <a:ea typeface="+mn-ea"/>
                <a:cs typeface="+mn-cs"/>
              </a:rPr>
              <a:t>conv</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netwrok</a:t>
            </a:r>
            <a:r>
              <a:rPr lang="zh-CN" altLang="en-US" sz="1200" b="0" i="0" kern="1200" dirty="0" smtClean="0">
                <a:solidFill>
                  <a:schemeClr val="tx1"/>
                </a:solidFill>
                <a:effectLst/>
                <a:latin typeface="+mn-lt"/>
                <a:ea typeface="+mn-ea"/>
                <a:cs typeface="+mn-cs"/>
              </a:rPr>
              <a:t>，用来将输入图像（</a:t>
            </a:r>
            <a:r>
              <a:rPr lang="en-US" altLang="zh-CN" sz="1200" b="0" i="0" kern="1200" dirty="0" smtClean="0">
                <a:solidFill>
                  <a:schemeClr val="tx1"/>
                </a:solidFill>
                <a:effectLst/>
                <a:latin typeface="+mn-lt"/>
                <a:ea typeface="+mn-ea"/>
                <a:cs typeface="+mn-cs"/>
              </a:rPr>
              <a:t>content image</a:t>
            </a:r>
            <a:r>
              <a:rPr lang="zh-CN" altLang="en-US" sz="1200" b="0" i="0" kern="1200" dirty="0" smtClean="0">
                <a:solidFill>
                  <a:schemeClr val="tx1"/>
                </a:solidFill>
                <a:effectLst/>
                <a:latin typeface="+mn-lt"/>
                <a:ea typeface="+mn-ea"/>
                <a:cs typeface="+mn-cs"/>
              </a:rPr>
              <a:t>）直接</a:t>
            </a:r>
            <a:r>
              <a:rPr lang="en-US" altLang="zh-CN" sz="1200" b="0" i="0" kern="1200" dirty="0" smtClean="0">
                <a:solidFill>
                  <a:schemeClr val="tx1"/>
                </a:solidFill>
                <a:effectLst/>
                <a:latin typeface="+mn-lt"/>
                <a:ea typeface="+mn-ea"/>
                <a:cs typeface="+mn-cs"/>
              </a:rPr>
              <a:t>transform</a:t>
            </a:r>
            <a:r>
              <a:rPr lang="zh-CN" altLang="en-US" sz="1200" b="0" i="0" kern="1200" dirty="0" smtClean="0">
                <a:solidFill>
                  <a:schemeClr val="tx1"/>
                </a:solidFill>
                <a:effectLst/>
                <a:latin typeface="+mn-lt"/>
                <a:ea typeface="+mn-ea"/>
                <a:cs typeface="+mn-cs"/>
              </a:rPr>
              <a:t>为带有</a:t>
            </a:r>
            <a:r>
              <a:rPr lang="en-US" altLang="zh-CN" sz="1200" b="0" i="0" kern="1200" dirty="0" smtClean="0">
                <a:solidFill>
                  <a:schemeClr val="tx1"/>
                </a:solidFill>
                <a:effectLst/>
                <a:latin typeface="+mn-lt"/>
                <a:ea typeface="+mn-ea"/>
                <a:cs typeface="+mn-cs"/>
              </a:rPr>
              <a:t>style</a:t>
            </a:r>
            <a:r>
              <a:rPr lang="zh-CN" altLang="en-US" sz="1200" b="0" i="0" kern="1200" dirty="0" smtClean="0">
                <a:solidFill>
                  <a:schemeClr val="tx1"/>
                </a:solidFill>
                <a:effectLst/>
                <a:latin typeface="+mn-lt"/>
                <a:ea typeface="+mn-ea"/>
                <a:cs typeface="+mn-cs"/>
              </a:rPr>
              <a:t>的图像；而</a:t>
            </a:r>
            <a:r>
              <a:rPr lang="en-US" altLang="zh-CN" sz="1200" b="0" i="0" kern="1200" dirty="0" smtClean="0">
                <a:solidFill>
                  <a:schemeClr val="tx1"/>
                </a:solidFill>
                <a:effectLst/>
                <a:latin typeface="+mn-lt"/>
                <a:ea typeface="+mn-ea"/>
                <a:cs typeface="+mn-cs"/>
              </a:rPr>
              <a:t>loss network</a:t>
            </a:r>
            <a:r>
              <a:rPr lang="zh-CN" altLang="en-US" sz="1200" b="0" i="0" kern="1200" dirty="0" smtClean="0">
                <a:solidFill>
                  <a:schemeClr val="tx1"/>
                </a:solidFill>
                <a:effectLst/>
                <a:latin typeface="+mn-lt"/>
                <a:ea typeface="+mn-ea"/>
                <a:cs typeface="+mn-cs"/>
              </a:rPr>
              <a:t>参数是</a:t>
            </a:r>
            <a:r>
              <a:rPr lang="en-US" altLang="zh-CN" sz="1200" b="0" i="0" kern="1200" dirty="0" smtClean="0">
                <a:solidFill>
                  <a:schemeClr val="tx1"/>
                </a:solidFill>
                <a:effectLst/>
                <a:latin typeface="+mn-lt"/>
                <a:ea typeface="+mn-ea"/>
                <a:cs typeface="+mn-cs"/>
              </a:rPr>
              <a:t>fixed</a:t>
            </a:r>
            <a:r>
              <a:rPr lang="zh-CN" altLang="en-US" sz="1200" b="0" i="0" kern="1200" dirty="0" smtClean="0">
                <a:solidFill>
                  <a:schemeClr val="tx1"/>
                </a:solidFill>
                <a:effectLst/>
                <a:latin typeface="+mn-lt"/>
                <a:ea typeface="+mn-ea"/>
                <a:cs typeface="+mn-cs"/>
              </a:rPr>
              <a:t>的，这里的</a:t>
            </a:r>
            <a:r>
              <a:rPr lang="en-US" altLang="zh-CN" sz="1200" b="0" i="0" kern="1200" dirty="0" smtClean="0">
                <a:solidFill>
                  <a:schemeClr val="tx1"/>
                </a:solidFill>
                <a:effectLst/>
                <a:latin typeface="+mn-lt"/>
                <a:ea typeface="+mn-ea"/>
                <a:cs typeface="+mn-cs"/>
              </a:rPr>
              <a:t>loss network</a:t>
            </a:r>
            <a:r>
              <a:rPr lang="zh-CN" altLang="en-US" sz="1200" b="0" i="0" kern="1200" dirty="0" smtClean="0">
                <a:solidFill>
                  <a:schemeClr val="tx1"/>
                </a:solidFill>
                <a:effectLst/>
                <a:latin typeface="+mn-lt"/>
                <a:ea typeface="+mn-ea"/>
                <a:cs typeface="+mn-cs"/>
              </a:rPr>
              <a:t>和</a:t>
            </a:r>
            <a:r>
              <a:rPr lang="en-US" altLang="zh-CN" sz="1200" b="0" i="0" u="sng" kern="1200" dirty="0" smtClean="0">
                <a:solidFill>
                  <a:schemeClr val="tx1"/>
                </a:solidFill>
                <a:effectLst/>
                <a:latin typeface="+mn-lt"/>
                <a:ea typeface="+mn-ea"/>
                <a:cs typeface="+mn-cs"/>
                <a:hlinkClick r:id="rId3"/>
              </a:rPr>
              <a:t>A Neural Algorithm of Aritistic Style</a:t>
            </a:r>
            <a:r>
              <a:rPr lang="zh-CN" altLang="en-US" sz="1200" b="0" i="0" kern="1200" dirty="0" smtClean="0">
                <a:solidFill>
                  <a:schemeClr val="tx1"/>
                </a:solidFill>
                <a:effectLst/>
                <a:latin typeface="+mn-lt"/>
                <a:ea typeface="+mn-ea"/>
                <a:cs typeface="+mn-cs"/>
              </a:rPr>
              <a:t>中的网络结构一致，只是参数不做更新，只用来做</a:t>
            </a:r>
            <a:r>
              <a:rPr lang="en-US" altLang="zh-CN" sz="1200" b="0" i="0" kern="1200" dirty="0" smtClean="0">
                <a:solidFill>
                  <a:schemeClr val="tx1"/>
                </a:solidFill>
                <a:effectLst/>
                <a:latin typeface="+mn-lt"/>
                <a:ea typeface="+mn-ea"/>
                <a:cs typeface="+mn-cs"/>
              </a:rPr>
              <a:t>content loss </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style loss</a:t>
            </a:r>
            <a:r>
              <a:rPr lang="zh-CN" altLang="en-US" sz="1200" b="0" i="0" kern="1200" dirty="0" smtClean="0">
                <a:solidFill>
                  <a:schemeClr val="tx1"/>
                </a:solidFill>
                <a:effectLst/>
                <a:latin typeface="+mn-lt"/>
                <a:ea typeface="+mn-ea"/>
                <a:cs typeface="+mn-cs"/>
              </a:rPr>
              <a:t>的计算，这个就是所谓的</a:t>
            </a:r>
            <a:r>
              <a:rPr lang="en-US" altLang="zh-CN" sz="1200" b="0" i="0" kern="1200" dirty="0" smtClean="0">
                <a:solidFill>
                  <a:schemeClr val="tx1"/>
                </a:solidFill>
                <a:effectLst/>
                <a:latin typeface="+mn-lt"/>
                <a:ea typeface="+mn-ea"/>
                <a:cs typeface="+mn-cs"/>
              </a:rPr>
              <a:t>perceptual loss</a:t>
            </a:r>
            <a:r>
              <a:rPr lang="zh-CN" altLang="en-US" sz="1200" b="0" i="0" kern="1200" dirty="0" smtClean="0">
                <a:solidFill>
                  <a:schemeClr val="tx1"/>
                </a:solidFill>
                <a:effectLst/>
                <a:latin typeface="+mn-lt"/>
                <a:ea typeface="+mn-ea"/>
                <a:cs typeface="+mn-cs"/>
              </a:rPr>
              <a:t>，作者是这样解释的为</a:t>
            </a:r>
            <a:r>
              <a:rPr lang="en-US" altLang="zh-CN" sz="1200" b="0" i="0" kern="1200" dirty="0" smtClean="0">
                <a:solidFill>
                  <a:schemeClr val="tx1"/>
                </a:solidFill>
                <a:effectLst/>
                <a:latin typeface="+mn-lt"/>
                <a:ea typeface="+mn-ea"/>
                <a:cs typeface="+mn-cs"/>
              </a:rPr>
              <a:t>Image Classification</a:t>
            </a:r>
            <a:r>
              <a:rPr lang="zh-CN" altLang="en-US" sz="1200" b="0" i="0" kern="1200" dirty="0" smtClean="0">
                <a:solidFill>
                  <a:schemeClr val="tx1"/>
                </a:solidFill>
                <a:effectLst/>
                <a:latin typeface="+mn-lt"/>
                <a:ea typeface="+mn-ea"/>
                <a:cs typeface="+mn-cs"/>
              </a:rPr>
              <a:t>的</a:t>
            </a:r>
            <a:r>
              <a:rPr lang="en-US" altLang="zh-CN" sz="1200" b="0" i="0" kern="1200" dirty="0" err="1" smtClean="0">
                <a:solidFill>
                  <a:schemeClr val="tx1"/>
                </a:solidFill>
                <a:effectLst/>
                <a:latin typeface="+mn-lt"/>
                <a:ea typeface="+mn-ea"/>
                <a:cs typeface="+mn-cs"/>
              </a:rPr>
              <a:t>pretrained</a:t>
            </a:r>
            <a:r>
              <a:rPr lang="zh-CN" altLang="en-US" sz="1200" b="0" i="0" kern="1200" dirty="0" smtClean="0">
                <a:solidFill>
                  <a:schemeClr val="tx1"/>
                </a:solidFill>
                <a:effectLst/>
                <a:latin typeface="+mn-lt"/>
                <a:ea typeface="+mn-ea"/>
                <a:cs typeface="+mn-cs"/>
              </a:rPr>
              <a:t>的卷积模型已经很好的学习了</a:t>
            </a:r>
            <a:r>
              <a:rPr lang="en-US" altLang="zh-CN" sz="1200" b="0" i="0" kern="1200" dirty="0" smtClean="0">
                <a:solidFill>
                  <a:schemeClr val="tx1"/>
                </a:solidFill>
                <a:effectLst/>
                <a:latin typeface="+mn-lt"/>
                <a:ea typeface="+mn-ea"/>
                <a:cs typeface="+mn-cs"/>
              </a:rPr>
              <a:t>perceptual</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semantic information</a:t>
            </a:r>
            <a:r>
              <a:rPr lang="zh-CN" altLang="en-US" sz="1200" b="0" i="0" kern="1200" dirty="0" smtClean="0">
                <a:solidFill>
                  <a:schemeClr val="tx1"/>
                </a:solidFill>
                <a:effectLst/>
                <a:latin typeface="+mn-lt"/>
                <a:ea typeface="+mn-ea"/>
                <a:cs typeface="+mn-cs"/>
              </a:rPr>
              <a:t>（场景和语义信息），所以后面的整个</a:t>
            </a:r>
            <a:r>
              <a:rPr lang="en-US" altLang="zh-CN" sz="1200" b="0" i="0" kern="1200" dirty="0" smtClean="0">
                <a:solidFill>
                  <a:schemeClr val="tx1"/>
                </a:solidFill>
                <a:effectLst/>
                <a:latin typeface="+mn-lt"/>
                <a:ea typeface="+mn-ea"/>
                <a:cs typeface="+mn-cs"/>
              </a:rPr>
              <a:t>loss network</a:t>
            </a:r>
            <a:r>
              <a:rPr lang="zh-CN" altLang="en-US" sz="1200" b="0" i="0" kern="1200" dirty="0" smtClean="0">
                <a:solidFill>
                  <a:schemeClr val="tx1"/>
                </a:solidFill>
                <a:effectLst/>
                <a:latin typeface="+mn-lt"/>
                <a:ea typeface="+mn-ea"/>
                <a:cs typeface="+mn-cs"/>
              </a:rPr>
              <a:t>仅仅是为了计算</a:t>
            </a:r>
            <a:r>
              <a:rPr lang="en-US" altLang="zh-CN" sz="1200" b="0" i="0" kern="1200" dirty="0" smtClean="0">
                <a:solidFill>
                  <a:schemeClr val="tx1"/>
                </a:solidFill>
                <a:effectLst/>
                <a:latin typeface="+mn-lt"/>
                <a:ea typeface="+mn-ea"/>
                <a:cs typeface="+mn-cs"/>
              </a:rPr>
              <a:t>content loss</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style loss</a:t>
            </a:r>
            <a:r>
              <a:rPr lang="zh-CN" altLang="en-US" sz="1200" b="0" i="0" kern="1200" dirty="0" smtClean="0">
                <a:solidFill>
                  <a:schemeClr val="tx1"/>
                </a:solidFill>
                <a:effectLst/>
                <a:latin typeface="+mn-lt"/>
                <a:ea typeface="+mn-ea"/>
                <a:cs typeface="+mn-cs"/>
              </a:rPr>
              <a:t>，而不像</a:t>
            </a:r>
            <a:r>
              <a:rPr lang="en-US" altLang="zh-CN" sz="1200" b="0" i="0" u="sng" kern="1200" dirty="0" smtClean="0">
                <a:solidFill>
                  <a:schemeClr val="tx1"/>
                </a:solidFill>
                <a:effectLst/>
                <a:latin typeface="+mn-lt"/>
                <a:ea typeface="+mn-ea"/>
                <a:cs typeface="+mn-cs"/>
                <a:hlinkClick r:id="rId3"/>
              </a:rPr>
              <a:t>A Neural Algorithm of Aritistic Style</a:t>
            </a:r>
            <a:r>
              <a:rPr lang="zh-CN" altLang="en-US" sz="1200" b="0" i="0" kern="1200" dirty="0" smtClean="0">
                <a:solidFill>
                  <a:schemeClr val="tx1"/>
                </a:solidFill>
                <a:effectLst/>
                <a:latin typeface="+mn-lt"/>
                <a:ea typeface="+mn-ea"/>
                <a:cs typeface="+mn-cs"/>
              </a:rPr>
              <a:t>做更新这部分网络的参数，这里更新的是前面的</a:t>
            </a:r>
            <a:r>
              <a:rPr lang="en-US" altLang="zh-CN" sz="1200" b="0" i="0" kern="1200" dirty="0" smtClean="0">
                <a:solidFill>
                  <a:schemeClr val="tx1"/>
                </a:solidFill>
                <a:effectLst/>
                <a:latin typeface="+mn-lt"/>
                <a:ea typeface="+mn-ea"/>
                <a:cs typeface="+mn-cs"/>
              </a:rPr>
              <a:t>transform network</a:t>
            </a:r>
            <a:r>
              <a:rPr lang="zh-CN" altLang="en-US" sz="1200" b="0" i="0" kern="1200" dirty="0" smtClean="0">
                <a:solidFill>
                  <a:schemeClr val="tx1"/>
                </a:solidFill>
                <a:effectLst/>
                <a:latin typeface="+mn-lt"/>
                <a:ea typeface="+mn-ea"/>
                <a:cs typeface="+mn-cs"/>
              </a:rPr>
              <a:t>的参数，所以从整个网络结构上来看输入图像通过</a:t>
            </a:r>
            <a:r>
              <a:rPr lang="en-US" altLang="zh-CN" sz="1200" b="0" i="0" kern="1200" dirty="0" smtClean="0">
                <a:solidFill>
                  <a:schemeClr val="tx1"/>
                </a:solidFill>
                <a:effectLst/>
                <a:latin typeface="+mn-lt"/>
                <a:ea typeface="+mn-ea"/>
                <a:cs typeface="+mn-cs"/>
              </a:rPr>
              <a:t>transform network</a:t>
            </a:r>
            <a:r>
              <a:rPr lang="zh-CN" altLang="en-US" sz="1200" b="0" i="0" kern="1200" dirty="0" smtClean="0">
                <a:solidFill>
                  <a:schemeClr val="tx1"/>
                </a:solidFill>
                <a:effectLst/>
                <a:latin typeface="+mn-lt"/>
                <a:ea typeface="+mn-ea"/>
                <a:cs typeface="+mn-cs"/>
              </a:rPr>
              <a:t>得到转换的图像，然后计算对应的</a:t>
            </a:r>
            <a:r>
              <a:rPr lang="en-US" altLang="zh-CN" sz="1200" b="0" i="0" kern="1200" dirty="0" smtClean="0">
                <a:solidFill>
                  <a:schemeClr val="tx1"/>
                </a:solidFill>
                <a:effectLst/>
                <a:latin typeface="+mn-lt"/>
                <a:ea typeface="+mn-ea"/>
                <a:cs typeface="+mn-cs"/>
              </a:rPr>
              <a:t>loss</a:t>
            </a:r>
            <a:r>
              <a:rPr lang="zh-CN" altLang="en-US" sz="1200" b="0" i="0" kern="1200" dirty="0" smtClean="0">
                <a:solidFill>
                  <a:schemeClr val="tx1"/>
                </a:solidFill>
                <a:effectLst/>
                <a:latin typeface="+mn-lt"/>
                <a:ea typeface="+mn-ea"/>
                <a:cs typeface="+mn-cs"/>
              </a:rPr>
              <a:t>，整个网络通过最小化这个</a:t>
            </a:r>
            <a:r>
              <a:rPr lang="en-US" altLang="zh-CN" sz="1200" b="0" i="0" kern="1200" dirty="0" smtClean="0">
                <a:solidFill>
                  <a:schemeClr val="tx1"/>
                </a:solidFill>
                <a:effectLst/>
                <a:latin typeface="+mn-lt"/>
                <a:ea typeface="+mn-ea"/>
                <a:cs typeface="+mn-cs"/>
              </a:rPr>
              <a:t>loss</a:t>
            </a:r>
            <a:r>
              <a:rPr lang="zh-CN" altLang="en-US" sz="1200" b="0" i="0" kern="1200" dirty="0" smtClean="0">
                <a:solidFill>
                  <a:schemeClr val="tx1"/>
                </a:solidFill>
                <a:effectLst/>
                <a:latin typeface="+mn-lt"/>
                <a:ea typeface="+mn-ea"/>
                <a:cs typeface="+mn-cs"/>
              </a:rPr>
              <a:t>去</a:t>
            </a:r>
            <a:r>
              <a:rPr lang="en-US" altLang="zh-CN" sz="1200" b="0" i="0" kern="1200" dirty="0" smtClean="0">
                <a:solidFill>
                  <a:schemeClr val="tx1"/>
                </a:solidFill>
                <a:effectLst/>
                <a:latin typeface="+mn-lt"/>
                <a:ea typeface="+mn-ea"/>
                <a:cs typeface="+mn-cs"/>
              </a:rPr>
              <a:t>update</a:t>
            </a:r>
            <a:r>
              <a:rPr lang="zh-CN" altLang="en-US" sz="1200" b="0" i="0" kern="1200" dirty="0" smtClean="0">
                <a:solidFill>
                  <a:schemeClr val="tx1"/>
                </a:solidFill>
                <a:effectLst/>
                <a:latin typeface="+mn-lt"/>
                <a:ea typeface="+mn-ea"/>
                <a:cs typeface="+mn-cs"/>
              </a:rPr>
              <a:t>前面的</a:t>
            </a:r>
            <a:r>
              <a:rPr lang="en-US" altLang="zh-CN" sz="1200" b="0" i="0" kern="1200" dirty="0" smtClean="0">
                <a:solidFill>
                  <a:schemeClr val="tx1"/>
                </a:solidFill>
                <a:effectLst/>
                <a:latin typeface="+mn-lt"/>
                <a:ea typeface="+mn-ea"/>
                <a:cs typeface="+mn-cs"/>
              </a:rPr>
              <a:t>transform network</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35</a:t>
            </a:fld>
            <a:endParaRPr kumimoji="1" lang="zh-CN" altLang="en-US"/>
          </a:p>
        </p:txBody>
      </p:sp>
    </p:spTree>
    <p:extLst>
      <p:ext uri="{BB962C8B-B14F-4D97-AF65-F5344CB8AC3E}">
        <p14:creationId xmlns:p14="http://schemas.microsoft.com/office/powerpoint/2010/main" val="1879249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GAN</a:t>
            </a:r>
            <a:r>
              <a:rPr lang="zh-CN" altLang="en-US" sz="1200" b="0" i="0" kern="1200" dirty="0" smtClean="0">
                <a:solidFill>
                  <a:schemeClr val="tx1"/>
                </a:solidFill>
                <a:effectLst/>
                <a:latin typeface="+mn-lt"/>
                <a:ea typeface="+mn-ea"/>
                <a:cs typeface="+mn-cs"/>
              </a:rPr>
              <a:t>同时要训练一个生成网络</a:t>
            </a:r>
            <a:r>
              <a:rPr lang="en-US" altLang="zh-CN" sz="1200" b="0" i="0" kern="1200" dirty="0" smtClean="0">
                <a:solidFill>
                  <a:schemeClr val="tx1"/>
                </a:solidFill>
                <a:effectLst/>
                <a:latin typeface="+mn-lt"/>
                <a:ea typeface="+mn-ea"/>
                <a:cs typeface="+mn-cs"/>
              </a:rPr>
              <a:t>(Generator)</a:t>
            </a:r>
            <a:r>
              <a:rPr lang="zh-CN" altLang="en-US" sz="1200" b="0" i="0" kern="1200" dirty="0" smtClean="0">
                <a:solidFill>
                  <a:schemeClr val="tx1"/>
                </a:solidFill>
                <a:effectLst/>
                <a:latin typeface="+mn-lt"/>
                <a:ea typeface="+mn-ea"/>
                <a:cs typeface="+mn-cs"/>
              </a:rPr>
              <a:t>和一个判别网络</a:t>
            </a:r>
            <a:r>
              <a:rPr lang="en-US" altLang="zh-CN" sz="1200" b="0" i="0" kern="1200" dirty="0" smtClean="0">
                <a:solidFill>
                  <a:schemeClr val="tx1"/>
                </a:solidFill>
                <a:effectLst/>
                <a:latin typeface="+mn-lt"/>
                <a:ea typeface="+mn-ea"/>
                <a:cs typeface="+mn-cs"/>
              </a:rPr>
              <a:t>(Discriminator)</a:t>
            </a:r>
            <a:r>
              <a:rPr lang="zh-CN" altLang="en-US" sz="1200" b="0" i="0" kern="1200" dirty="0" smtClean="0">
                <a:solidFill>
                  <a:schemeClr val="tx1"/>
                </a:solidFill>
                <a:effectLst/>
                <a:latin typeface="+mn-lt"/>
                <a:ea typeface="+mn-ea"/>
                <a:cs typeface="+mn-cs"/>
              </a:rPr>
              <a:t>，前者输入一个</a:t>
            </a:r>
            <a:r>
              <a:rPr lang="en-US" altLang="zh-CN" sz="1200" b="0" i="0" kern="1200" dirty="0" smtClean="0">
                <a:solidFill>
                  <a:schemeClr val="tx1"/>
                </a:solidFill>
                <a:effectLst/>
                <a:latin typeface="+mn-lt"/>
                <a:ea typeface="+mn-ea"/>
                <a:cs typeface="+mn-cs"/>
              </a:rPr>
              <a:t>noise</a:t>
            </a:r>
            <a:r>
              <a:rPr lang="zh-CN" altLang="en-US" sz="1200" b="0" i="0" kern="1200" dirty="0" smtClean="0">
                <a:solidFill>
                  <a:schemeClr val="tx1"/>
                </a:solidFill>
                <a:effectLst/>
                <a:latin typeface="+mn-lt"/>
                <a:ea typeface="+mn-ea"/>
                <a:cs typeface="+mn-cs"/>
              </a:rPr>
              <a:t>变量 </a:t>
            </a:r>
            <a:r>
              <a:rPr lang="en-US" altLang="zh-CN" sz="1200" b="0" i="0" u="none" strike="noStrike" kern="1200" dirty="0" smtClean="0">
                <a:solidFill>
                  <a:schemeClr val="tx1"/>
                </a:solidFill>
                <a:effectLst/>
                <a:latin typeface="+mn-lt"/>
                <a:ea typeface="+mn-ea"/>
                <a:cs typeface="+mn-cs"/>
              </a:rPr>
              <a:t>z</a:t>
            </a:r>
            <a:r>
              <a:rPr lang="zh-CN" altLang="en-US" sz="1200" b="0" i="0" kern="1200" dirty="0" smtClean="0">
                <a:solidFill>
                  <a:schemeClr val="tx1"/>
                </a:solidFill>
                <a:effectLst/>
                <a:latin typeface="+mn-lt"/>
                <a:ea typeface="+mn-ea"/>
                <a:cs typeface="+mn-cs"/>
              </a:rPr>
              <a:t> ，输出一个伪图片数据 </a:t>
            </a:r>
            <a:r>
              <a:rPr lang="en-US" altLang="zh-CN" sz="1200" b="0" i="0" u="none" strike="noStrike" kern="1200" dirty="0" smtClean="0">
                <a:solidFill>
                  <a:schemeClr val="tx1"/>
                </a:solidFill>
                <a:effectLst/>
                <a:latin typeface="+mn-lt"/>
                <a:ea typeface="+mn-ea"/>
                <a:cs typeface="+mn-cs"/>
              </a:rPr>
              <a:t>G(</a:t>
            </a:r>
            <a:r>
              <a:rPr lang="en-US" altLang="zh-CN" sz="1200" b="0" i="0" u="none" strike="noStrike" kern="1200" dirty="0" err="1" smtClean="0">
                <a:solidFill>
                  <a:schemeClr val="tx1"/>
                </a:solidFill>
                <a:effectLst/>
                <a:latin typeface="+mn-lt"/>
                <a:ea typeface="+mn-ea"/>
                <a:cs typeface="+mn-cs"/>
              </a:rPr>
              <a:t>z;θg</a:t>
            </a:r>
            <a:r>
              <a:rPr lang="en-US" altLang="zh-CN" sz="1200" b="0" i="0" u="none" strike="noStrike"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，后者输入一个图片</a:t>
            </a:r>
            <a:r>
              <a:rPr lang="en-US" altLang="zh-CN" sz="1200" b="0" i="0" kern="1200" dirty="0" smtClean="0">
                <a:solidFill>
                  <a:schemeClr val="tx1"/>
                </a:solidFill>
                <a:effectLst/>
                <a:latin typeface="+mn-lt"/>
                <a:ea typeface="+mn-ea"/>
                <a:cs typeface="+mn-cs"/>
              </a:rPr>
              <a:t>(real image)/</a:t>
            </a:r>
            <a:r>
              <a:rPr lang="zh-CN" altLang="en-US" sz="1200" b="0" i="0" kern="1200" dirty="0" smtClean="0">
                <a:solidFill>
                  <a:schemeClr val="tx1"/>
                </a:solidFill>
                <a:effectLst/>
                <a:latin typeface="+mn-lt"/>
                <a:ea typeface="+mn-ea"/>
                <a:cs typeface="+mn-cs"/>
              </a:rPr>
              <a:t>伪图片</a:t>
            </a:r>
            <a:r>
              <a:rPr lang="en-US" altLang="zh-CN" sz="1200" b="0" i="0" kern="1200" dirty="0" smtClean="0">
                <a:solidFill>
                  <a:schemeClr val="tx1"/>
                </a:solidFill>
                <a:effectLst/>
                <a:latin typeface="+mn-lt"/>
                <a:ea typeface="+mn-ea"/>
                <a:cs typeface="+mn-cs"/>
              </a:rPr>
              <a:t>(fake image)</a:t>
            </a:r>
            <a:r>
              <a:rPr lang="zh-CN" altLang="en-US" sz="1200" b="0" i="0" kern="1200" dirty="0" smtClean="0">
                <a:solidFill>
                  <a:schemeClr val="tx1"/>
                </a:solidFill>
                <a:effectLst/>
                <a:latin typeface="+mn-lt"/>
                <a:ea typeface="+mn-ea"/>
                <a:cs typeface="+mn-cs"/>
              </a:rPr>
              <a:t>数据 </a:t>
            </a:r>
            <a:r>
              <a:rPr lang="en-US" altLang="zh-CN" sz="1200" b="0" i="0" u="none" strike="noStrike"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 ，输出一个表示该输入是自然图片或者伪造图片的二分类置信度 </a:t>
            </a:r>
            <a:r>
              <a:rPr lang="en-US" altLang="zh-CN" sz="1200" b="0" i="0" u="none" strike="noStrike" kern="1200" dirty="0" smtClean="0">
                <a:solidFill>
                  <a:schemeClr val="tx1"/>
                </a:solidFill>
                <a:effectLst/>
                <a:latin typeface="+mn-lt"/>
                <a:ea typeface="+mn-ea"/>
                <a:cs typeface="+mn-cs"/>
              </a:rPr>
              <a:t>D(</a:t>
            </a:r>
            <a:r>
              <a:rPr lang="en-US" altLang="zh-CN" sz="1200" b="0" i="0" u="none" strike="noStrike" kern="1200" dirty="0" err="1" smtClean="0">
                <a:solidFill>
                  <a:schemeClr val="tx1"/>
                </a:solidFill>
                <a:effectLst/>
                <a:latin typeface="+mn-lt"/>
                <a:ea typeface="+mn-ea"/>
                <a:cs typeface="+mn-cs"/>
              </a:rPr>
              <a:t>x;θd</a:t>
            </a:r>
            <a:r>
              <a:rPr lang="en-US" altLang="zh-CN" sz="1200" b="0" i="0" u="none" strike="noStrike"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，理想情况下，判别器 </a:t>
            </a:r>
            <a:r>
              <a:rPr lang="en-US" altLang="zh-CN" sz="1200" b="0" i="0" u="none" strike="noStrike" kern="1200" dirty="0" smtClean="0">
                <a:solidFill>
                  <a:schemeClr val="tx1"/>
                </a:solidFill>
                <a:effectLst/>
                <a:latin typeface="+mn-lt"/>
                <a:ea typeface="+mn-ea"/>
                <a:cs typeface="+mn-cs"/>
              </a:rPr>
              <a:t>D</a:t>
            </a:r>
            <a:r>
              <a:rPr lang="zh-CN" altLang="en-US" sz="1200" b="0" i="0" kern="1200" dirty="0" smtClean="0">
                <a:solidFill>
                  <a:schemeClr val="tx1"/>
                </a:solidFill>
                <a:effectLst/>
                <a:latin typeface="+mn-lt"/>
                <a:ea typeface="+mn-ea"/>
                <a:cs typeface="+mn-cs"/>
              </a:rPr>
              <a:t>需要尽可能准确的判断输入数据到底是一个真实的图片还是某种伪造的图片，而生成器</a:t>
            </a:r>
            <a:r>
              <a:rPr lang="en-US" altLang="zh-CN" sz="1200" b="0" i="0" kern="1200" dirty="0" smtClean="0">
                <a:solidFill>
                  <a:schemeClr val="tx1"/>
                </a:solidFill>
                <a:effectLst/>
                <a:latin typeface="+mn-lt"/>
                <a:ea typeface="+mn-ea"/>
                <a:cs typeface="+mn-cs"/>
              </a:rPr>
              <a:t>G</a:t>
            </a:r>
            <a:r>
              <a:rPr lang="zh-CN" altLang="en-US" sz="1200" b="0" i="0" kern="1200" dirty="0" smtClean="0">
                <a:solidFill>
                  <a:schemeClr val="tx1"/>
                </a:solidFill>
                <a:effectLst/>
                <a:latin typeface="+mn-lt"/>
                <a:ea typeface="+mn-ea"/>
                <a:cs typeface="+mn-cs"/>
              </a:rPr>
              <a:t>又需要尽最大可能去欺骗</a:t>
            </a:r>
            <a:r>
              <a:rPr lang="en-US" altLang="zh-CN" sz="1200" b="0" i="0" kern="1200" dirty="0" smtClean="0">
                <a:solidFill>
                  <a:schemeClr val="tx1"/>
                </a:solidFill>
                <a:effectLst/>
                <a:latin typeface="+mn-lt"/>
                <a:ea typeface="+mn-ea"/>
                <a:cs typeface="+mn-cs"/>
              </a:rPr>
              <a:t>D</a:t>
            </a:r>
            <a:r>
              <a:rPr lang="zh-CN" altLang="en-US" sz="1200" b="0" i="0" kern="1200" dirty="0" smtClean="0">
                <a:solidFill>
                  <a:schemeClr val="tx1"/>
                </a:solidFill>
                <a:effectLst/>
                <a:latin typeface="+mn-lt"/>
                <a:ea typeface="+mn-ea"/>
                <a:cs typeface="+mn-cs"/>
              </a:rPr>
              <a:t>，让</a:t>
            </a:r>
            <a:r>
              <a:rPr lang="en-US" altLang="zh-CN" sz="1200" b="0" i="0" kern="1200" dirty="0" smtClean="0">
                <a:solidFill>
                  <a:schemeClr val="tx1"/>
                </a:solidFill>
                <a:effectLst/>
                <a:latin typeface="+mn-lt"/>
                <a:ea typeface="+mn-ea"/>
                <a:cs typeface="+mn-cs"/>
              </a:rPr>
              <a:t>D</a:t>
            </a:r>
            <a:r>
              <a:rPr lang="zh-CN" altLang="en-US" sz="1200" b="0" i="0" kern="1200" dirty="0" smtClean="0">
                <a:solidFill>
                  <a:schemeClr val="tx1"/>
                </a:solidFill>
                <a:effectLst/>
                <a:latin typeface="+mn-lt"/>
                <a:ea typeface="+mn-ea"/>
                <a:cs typeface="+mn-cs"/>
              </a:rPr>
              <a:t>把自己产生的伪造图片全部判断成真实的图片。</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38</a:t>
            </a:fld>
            <a:endParaRPr kumimoji="1" lang="zh-CN" altLang="en-US"/>
          </a:p>
        </p:txBody>
      </p:sp>
    </p:spTree>
    <p:extLst>
      <p:ext uri="{BB962C8B-B14F-4D97-AF65-F5344CB8AC3E}">
        <p14:creationId xmlns:p14="http://schemas.microsoft.com/office/powerpoint/2010/main" val="905308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Generator</a:t>
            </a:r>
            <a:r>
              <a:rPr kumimoji="1" lang="zh-CN" altLang="en-US" dirty="0" smtClean="0"/>
              <a:t> </a:t>
            </a:r>
            <a:r>
              <a:rPr kumimoji="1" lang="en-US" altLang="zh-CN" dirty="0" smtClean="0"/>
              <a:t>network</a:t>
            </a:r>
            <a:r>
              <a:rPr kumimoji="1" lang="zh-CN" altLang="en-US" dirty="0" smtClean="0"/>
              <a:t>用带噪声的</a:t>
            </a:r>
            <a:r>
              <a:rPr kumimoji="1" lang="en-US" altLang="zh-CN" dirty="0" smtClean="0"/>
              <a:t>text</a:t>
            </a:r>
            <a:r>
              <a:rPr kumimoji="1" lang="zh-CN" altLang="en-US" dirty="0" smtClean="0"/>
              <a:t> </a:t>
            </a:r>
            <a:r>
              <a:rPr kumimoji="1" lang="en-US" altLang="zh-CN" dirty="0" smtClean="0"/>
              <a:t>encoder</a:t>
            </a:r>
            <a:r>
              <a:rPr kumimoji="1" lang="zh-CN" altLang="en-US" dirty="0" smtClean="0"/>
              <a:t> </a:t>
            </a:r>
            <a:r>
              <a:rPr kumimoji="1" lang="en-US" altLang="zh-CN" dirty="0" smtClean="0"/>
              <a:t>vector</a:t>
            </a:r>
            <a:r>
              <a:rPr kumimoji="1" lang="zh-CN" altLang="en-US" dirty="0" smtClean="0"/>
              <a:t>（</a:t>
            </a:r>
            <a:r>
              <a:rPr kumimoji="1" lang="en-US" altLang="zh-CN" dirty="0" smtClean="0"/>
              <a:t>hybrid</a:t>
            </a:r>
            <a:r>
              <a:rPr kumimoji="1" lang="zh-CN" altLang="en-US" dirty="0" smtClean="0"/>
              <a:t> </a:t>
            </a:r>
            <a:r>
              <a:rPr kumimoji="1" lang="en-US" altLang="zh-CN" dirty="0" smtClean="0"/>
              <a:t>of</a:t>
            </a:r>
            <a:r>
              <a:rPr kumimoji="1" lang="zh-CN" altLang="en-US" dirty="0" smtClean="0"/>
              <a:t> </a:t>
            </a:r>
            <a:r>
              <a:rPr kumimoji="1" lang="en-US" altLang="zh-CN" dirty="0" smtClean="0"/>
              <a:t>character-level</a:t>
            </a:r>
            <a:r>
              <a:rPr kumimoji="1" lang="zh-CN" altLang="en-US" dirty="0" smtClean="0"/>
              <a:t> </a:t>
            </a:r>
            <a:r>
              <a:rPr kumimoji="1" lang="en-US" altLang="zh-CN" dirty="0" err="1" smtClean="0"/>
              <a:t>convnet</a:t>
            </a:r>
            <a:r>
              <a:rPr kumimoji="1" lang="zh-CN" altLang="en-US" dirty="0" smtClean="0"/>
              <a:t> </a:t>
            </a:r>
            <a:r>
              <a:rPr kumimoji="1" lang="en-US" altLang="zh-CN" dirty="0" smtClean="0"/>
              <a:t>with</a:t>
            </a:r>
            <a:r>
              <a:rPr kumimoji="1" lang="zh-CN" altLang="en-US" dirty="0" smtClean="0"/>
              <a:t> </a:t>
            </a:r>
            <a:r>
              <a:rPr kumimoji="1" lang="en-US" altLang="zh-CN" dirty="0" smtClean="0"/>
              <a:t>a</a:t>
            </a:r>
            <a:r>
              <a:rPr kumimoji="1" lang="zh-CN" altLang="en-US" dirty="0" smtClean="0"/>
              <a:t> </a:t>
            </a:r>
            <a:r>
              <a:rPr kumimoji="1" lang="en-US" altLang="zh-CN" dirty="0" smtClean="0"/>
              <a:t>recurrent</a:t>
            </a:r>
            <a:r>
              <a:rPr kumimoji="1" lang="zh-CN" altLang="en-US" dirty="0" smtClean="0"/>
              <a:t> </a:t>
            </a:r>
            <a:r>
              <a:rPr kumimoji="1" lang="en-US" altLang="zh-CN" dirty="0" smtClean="0"/>
              <a:t>neural</a:t>
            </a:r>
            <a:r>
              <a:rPr kumimoji="1" lang="zh-CN" altLang="en-US" dirty="0" smtClean="0"/>
              <a:t> </a:t>
            </a:r>
            <a:r>
              <a:rPr kumimoji="1" lang="en-US" altLang="zh-CN" dirty="0" smtClean="0"/>
              <a:t>network</a:t>
            </a:r>
            <a:r>
              <a:rPr kumimoji="1" lang="zh-CN" altLang="en-US" dirty="0" smtClean="0"/>
              <a:t>）去生成</a:t>
            </a:r>
            <a:r>
              <a:rPr kumimoji="1" lang="en-US" altLang="zh-CN" dirty="0" smtClean="0"/>
              <a:t>image</a:t>
            </a:r>
            <a:r>
              <a:rPr kumimoji="1" lang="zh-CN" altLang="en-US" dirty="0" smtClean="0"/>
              <a:t>，尽量去</a:t>
            </a:r>
            <a:r>
              <a:rPr kumimoji="1" lang="en-US" altLang="zh-CN" dirty="0" smtClean="0"/>
              <a:t>fool</a:t>
            </a:r>
            <a:r>
              <a:rPr kumimoji="1" lang="zh-CN" altLang="en-US" baseline="0" dirty="0" smtClean="0"/>
              <a:t> </a:t>
            </a:r>
            <a:r>
              <a:rPr kumimoji="1" lang="en-US" altLang="zh-CN" dirty="0" smtClean="0"/>
              <a:t>discriminator</a:t>
            </a:r>
            <a:r>
              <a:rPr kumimoji="1" lang="zh-CN" altLang="en-US" dirty="0" smtClean="0"/>
              <a:t> </a:t>
            </a:r>
            <a:r>
              <a:rPr kumimoji="1" lang="en-US" altLang="zh-CN" dirty="0" smtClean="0"/>
              <a:t>Network</a:t>
            </a:r>
            <a:r>
              <a:rPr kumimoji="1" lang="zh-CN" altLang="en-US" dirty="0" smtClean="0"/>
              <a:t>， </a:t>
            </a:r>
            <a:r>
              <a:rPr kumimoji="1" lang="en-US" altLang="zh-CN" dirty="0" smtClean="0"/>
              <a:t>Discriminator</a:t>
            </a:r>
            <a:r>
              <a:rPr kumimoji="1" lang="zh-CN" altLang="en-US" dirty="0" smtClean="0"/>
              <a:t>输入</a:t>
            </a:r>
            <a:r>
              <a:rPr kumimoji="1" lang="en-US" altLang="zh-CN" dirty="0" smtClean="0"/>
              <a:t>real/fake,</a:t>
            </a:r>
            <a:r>
              <a:rPr kumimoji="1" lang="zh-CN" altLang="en-US" dirty="0" smtClean="0"/>
              <a:t> </a:t>
            </a:r>
            <a:r>
              <a:rPr kumimoji="1" lang="en-US" altLang="zh-CN" dirty="0" smtClean="0"/>
              <a:t>learn</a:t>
            </a:r>
            <a:r>
              <a:rPr kumimoji="1" lang="zh-CN" altLang="en-US" dirty="0" smtClean="0"/>
              <a:t> </a:t>
            </a:r>
            <a:r>
              <a:rPr kumimoji="1" lang="en-US" altLang="zh-CN" dirty="0" smtClean="0"/>
              <a:t>the</a:t>
            </a:r>
            <a:r>
              <a:rPr kumimoji="1" lang="zh-CN" altLang="en-US" baseline="0" dirty="0" smtClean="0"/>
              <a:t> </a:t>
            </a:r>
            <a:r>
              <a:rPr kumimoji="1" lang="en-US" altLang="zh-CN" baseline="0" dirty="0" smtClean="0"/>
              <a:t>score</a:t>
            </a:r>
            <a:r>
              <a:rPr kumimoji="1" lang="zh-CN" altLang="en-US" baseline="0" dirty="0" smtClean="0"/>
              <a:t> </a:t>
            </a:r>
            <a:r>
              <a:rPr kumimoji="1" lang="en-US" altLang="zh-CN" baseline="0" dirty="0" smtClean="0"/>
              <a:t>as</a:t>
            </a:r>
            <a:r>
              <a:rPr kumimoji="1" lang="zh-CN" altLang="en-US" baseline="0" dirty="0" smtClean="0"/>
              <a:t> </a:t>
            </a:r>
            <a:r>
              <a:rPr kumimoji="1" lang="en-US" altLang="zh-CN" baseline="0" dirty="0" smtClean="0"/>
              <a:t>fake</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39</a:t>
            </a:fld>
            <a:endParaRPr kumimoji="1" lang="zh-CN" altLang="en-US"/>
          </a:p>
        </p:txBody>
      </p:sp>
    </p:spTree>
    <p:extLst>
      <p:ext uri="{BB962C8B-B14F-4D97-AF65-F5344CB8AC3E}">
        <p14:creationId xmlns:p14="http://schemas.microsoft.com/office/powerpoint/2010/main" val="601076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smtClean="0"/>
              <a:t>NIC</a:t>
            </a:r>
            <a:r>
              <a:rPr kumimoji="1" lang="zh-CN" altLang="en-US" baseline="0" dirty="0" smtClean="0"/>
              <a:t>：</a:t>
            </a:r>
            <a:r>
              <a:rPr kumimoji="1" lang="en-US" altLang="zh-CN" baseline="0" dirty="0" smtClean="0"/>
              <a:t>Neural</a:t>
            </a:r>
            <a:r>
              <a:rPr kumimoji="1" lang="zh-CN" altLang="en-US" baseline="0" dirty="0" smtClean="0"/>
              <a:t> </a:t>
            </a:r>
            <a:r>
              <a:rPr kumimoji="1" lang="en-US" altLang="zh-CN" baseline="0" dirty="0" smtClean="0"/>
              <a:t>Image</a:t>
            </a:r>
            <a:r>
              <a:rPr kumimoji="1" lang="zh-CN" altLang="en-US" baseline="0" dirty="0" smtClean="0"/>
              <a:t> </a:t>
            </a:r>
            <a:r>
              <a:rPr kumimoji="1" lang="en-US" altLang="zh-CN" baseline="0" dirty="0" smtClean="0"/>
              <a:t>Caption</a:t>
            </a:r>
            <a:endParaRPr kumimoji="1" lang="zh-CN" altLang="en-US" baseline="0" dirty="0" smtClean="0"/>
          </a:p>
          <a:p>
            <a:r>
              <a:rPr kumimoji="1" lang="en-US" altLang="zh-CN" baseline="0" dirty="0" smtClean="0"/>
              <a:t>Bug:</a:t>
            </a:r>
            <a:r>
              <a:rPr kumimoji="1" lang="zh-CN" altLang="en-US" baseline="0" dirty="0" smtClean="0"/>
              <a:t> </a:t>
            </a:r>
            <a:r>
              <a:rPr kumimoji="1" lang="en-US" altLang="zh-CN" baseline="0" dirty="0" smtClean="0"/>
              <a:t>build</a:t>
            </a:r>
            <a:r>
              <a:rPr kumimoji="1" lang="zh-CN" altLang="en-US" baseline="0" dirty="0" smtClean="0"/>
              <a:t> </a:t>
            </a:r>
            <a:r>
              <a:rPr kumimoji="1" lang="en-US" altLang="zh-CN" baseline="0" dirty="0" smtClean="0"/>
              <a:t>with</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source</a:t>
            </a:r>
            <a:r>
              <a:rPr kumimoji="1" lang="zh-CN" altLang="en-US" baseline="0" dirty="0" smtClean="0"/>
              <a:t> </a:t>
            </a:r>
            <a:r>
              <a:rPr kumimoji="1" lang="en-US" altLang="zh-CN" baseline="0" dirty="0" smtClean="0"/>
              <a:t>from</a:t>
            </a:r>
            <a:r>
              <a:rPr kumimoji="1" lang="zh-CN" altLang="en-US" baseline="0" dirty="0" smtClean="0"/>
              <a:t> </a:t>
            </a:r>
            <a:r>
              <a:rPr kumimoji="1" lang="en-US" altLang="zh-CN" baseline="0" dirty="0" err="1" smtClean="0"/>
              <a:t>github</a:t>
            </a:r>
            <a:r>
              <a:rPr kumimoji="1" lang="en-US" altLang="zh-CN" baseline="0" dirty="0" smtClean="0"/>
              <a:t>,</a:t>
            </a:r>
            <a:r>
              <a:rPr kumimoji="1" lang="zh-CN" altLang="en-US" baseline="0" dirty="0" smtClean="0"/>
              <a:t> </a:t>
            </a:r>
            <a:r>
              <a:rPr kumimoji="1" lang="en-US" altLang="zh-CN" baseline="0" dirty="0" err="1" smtClean="0"/>
              <a:t>tf.gfile</a:t>
            </a:r>
            <a:r>
              <a:rPr kumimoji="1" lang="zh-CN" altLang="en-US" baseline="0" dirty="0" smtClean="0"/>
              <a:t> </a:t>
            </a:r>
            <a:r>
              <a:rPr kumimoji="1" lang="en-US" altLang="zh-CN" baseline="0" dirty="0" smtClean="0"/>
              <a:t>error</a:t>
            </a:r>
            <a:r>
              <a:rPr kumimoji="1" lang="zh-CN" altLang="en-US" baseline="0" dirty="0" smtClean="0"/>
              <a:t> </a:t>
            </a:r>
            <a:r>
              <a:rPr kumimoji="1" lang="en-US" altLang="zh-CN" baseline="0" dirty="0" smtClean="0"/>
              <a:t>when</a:t>
            </a:r>
            <a:r>
              <a:rPr kumimoji="1" lang="zh-CN" altLang="en-US" baseline="0" dirty="0" smtClean="0"/>
              <a:t> </a:t>
            </a:r>
            <a:r>
              <a:rPr kumimoji="1" lang="en-US" altLang="zh-CN" baseline="0" dirty="0" smtClean="0"/>
              <a:t>preprocess</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images</a:t>
            </a:r>
            <a:r>
              <a:rPr kumimoji="1" lang="zh-CN" altLang="en-US" baseline="0" dirty="0" smtClean="0"/>
              <a:t> </a:t>
            </a:r>
            <a:r>
              <a:rPr kumimoji="1" lang="en-US" altLang="zh-CN" baseline="0" dirty="0" smtClean="0"/>
              <a:t>to</a:t>
            </a:r>
            <a:r>
              <a:rPr kumimoji="1" lang="zh-CN" altLang="en-US" baseline="0" dirty="0" smtClean="0"/>
              <a:t> </a:t>
            </a:r>
            <a:r>
              <a:rPr kumimoji="1" lang="en-US" altLang="zh-CN" baseline="0" dirty="0" smtClean="0"/>
              <a:t>be</a:t>
            </a:r>
            <a:r>
              <a:rPr kumimoji="1" lang="zh-CN" altLang="en-US" baseline="0" dirty="0" smtClean="0"/>
              <a:t> </a:t>
            </a:r>
            <a:r>
              <a:rPr kumimoji="1" lang="en-US" altLang="zh-CN" baseline="0" dirty="0" err="1" smtClean="0"/>
              <a:t>tfrecord</a:t>
            </a:r>
            <a:r>
              <a:rPr kumimoji="1" lang="zh-CN" altLang="en-US" baseline="0" dirty="0" smtClean="0"/>
              <a:t>， </a:t>
            </a:r>
            <a:r>
              <a:rPr kumimoji="1" lang="en-US" altLang="zh-CN" baseline="0" dirty="0" smtClean="0"/>
              <a:t>fixed</a:t>
            </a:r>
            <a:r>
              <a:rPr kumimoji="1" lang="zh-CN" altLang="en-US" baseline="0" dirty="0" smtClean="0"/>
              <a:t> </a:t>
            </a:r>
            <a:r>
              <a:rPr kumimoji="1" lang="en-US" altLang="zh-CN" baseline="0" dirty="0" smtClean="0"/>
              <a:t>by</a:t>
            </a:r>
            <a:r>
              <a:rPr kumimoji="1" lang="zh-CN" altLang="en-US" baseline="0" dirty="0" smtClean="0"/>
              <a:t> </a:t>
            </a:r>
            <a:r>
              <a:rPr kumimoji="1" lang="en-US" altLang="zh-CN" baseline="0" dirty="0" smtClean="0"/>
              <a:t>using</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open().</a:t>
            </a:r>
            <a:endParaRPr kumimoji="1" lang="zh-CN" altLang="en-US" baseline="0" dirty="0" smtClean="0"/>
          </a:p>
          <a:p>
            <a:endParaRPr kumimoji="1" lang="zh-CN" altLang="en-US" baseline="0" dirty="0" smtClean="0"/>
          </a:p>
          <a:p>
            <a:r>
              <a:rPr kumimoji="1" lang="zh-CN" altLang="en-US" baseline="0" dirty="0" smtClean="0"/>
              <a:t>整个训练时间太长，结果还没有</a:t>
            </a:r>
            <a:r>
              <a:rPr kumimoji="1" lang="en-US" altLang="zh-CN" baseline="0" dirty="0" smtClean="0"/>
              <a:t>run</a:t>
            </a:r>
            <a:r>
              <a:rPr kumimoji="1" lang="zh-CN" altLang="en-US" baseline="0" dirty="0" smtClean="0"/>
              <a:t>出来</a:t>
            </a:r>
          </a:p>
          <a:p>
            <a:endParaRPr kumimoji="1" lang="zh-CN" altLang="en-US" dirty="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41</a:t>
            </a:fld>
            <a:endParaRPr kumimoji="1" lang="zh-CN" altLang="en-US"/>
          </a:p>
        </p:txBody>
      </p:sp>
    </p:spTree>
    <p:extLst>
      <p:ext uri="{BB962C8B-B14F-4D97-AF65-F5344CB8AC3E}">
        <p14:creationId xmlns:p14="http://schemas.microsoft.com/office/powerpoint/2010/main" val="1605620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很容易</a:t>
            </a:r>
            <a:r>
              <a:rPr kumimoji="1" lang="en-US" altLang="zh-CN" dirty="0" smtClean="0"/>
              <a:t>p(</a:t>
            </a:r>
            <a:r>
              <a:rPr kumimoji="1" lang="en-US" altLang="zh-CN" dirty="0" err="1" smtClean="0"/>
              <a:t>s_t|I</a:t>
            </a:r>
            <a:r>
              <a:rPr kumimoji="1" lang="en-US" altLang="zh-CN" dirty="0" smtClean="0"/>
              <a:t>,</a:t>
            </a:r>
            <a:r>
              <a:rPr kumimoji="1" lang="zh-CN" altLang="en-US" baseline="0" dirty="0" smtClean="0"/>
              <a:t> </a:t>
            </a:r>
            <a:r>
              <a:rPr kumimoji="1" lang="en-US" altLang="zh-CN" baseline="0" dirty="0" smtClean="0"/>
              <a:t>S_0,</a:t>
            </a:r>
            <a:r>
              <a:rPr kumimoji="1" lang="is-IS" altLang="zh-CN" baseline="0" dirty="0" smtClean="0"/>
              <a:t>…</a:t>
            </a:r>
            <a:r>
              <a:rPr kumimoji="1" lang="en-US" altLang="zh-CN" baseline="0" dirty="0" smtClean="0"/>
              <a:t>,S_t-1</a:t>
            </a:r>
            <a:r>
              <a:rPr kumimoji="1" lang="en-US" altLang="zh-CN" dirty="0" smtClean="0"/>
              <a:t>)</a:t>
            </a:r>
            <a:r>
              <a:rPr kumimoji="1" lang="zh-CN" altLang="en-US" dirty="0" smtClean="0"/>
              <a:t>很容易被</a:t>
            </a:r>
            <a:r>
              <a:rPr kumimoji="1" lang="en-US" altLang="zh-CN" dirty="0" smtClean="0"/>
              <a:t>recurrent</a:t>
            </a:r>
            <a:r>
              <a:rPr kumimoji="1" lang="zh-CN" altLang="en-US" dirty="0" smtClean="0"/>
              <a:t> </a:t>
            </a:r>
            <a:r>
              <a:rPr kumimoji="1" lang="en-US" altLang="zh-CN" dirty="0" smtClean="0"/>
              <a:t>neural</a:t>
            </a:r>
            <a:r>
              <a:rPr kumimoji="1" lang="zh-CN" altLang="en-US" dirty="0" smtClean="0"/>
              <a:t> </a:t>
            </a:r>
            <a:r>
              <a:rPr kumimoji="1" lang="en-US" altLang="zh-CN" dirty="0" smtClean="0"/>
              <a:t>network</a:t>
            </a:r>
            <a:r>
              <a:rPr kumimoji="1" lang="zh-CN" altLang="en-US" dirty="0" smtClean="0"/>
              <a:t>建模</a:t>
            </a:r>
          </a:p>
          <a:p>
            <a:r>
              <a:rPr kumimoji="1" lang="en-US" altLang="zh-CN" dirty="0" smtClean="0"/>
              <a:t>where </a:t>
            </a:r>
            <a:r>
              <a:rPr kumimoji="1" lang="en-US" altLang="zh-CN" dirty="0" err="1" smtClean="0"/>
              <a:t>θ</a:t>
            </a:r>
            <a:r>
              <a:rPr kumimoji="1" lang="en-US" altLang="zh-CN" dirty="0" smtClean="0"/>
              <a:t> are the parameters of our model, I is an image, and S its correct transcription.</a:t>
            </a:r>
            <a:endParaRPr kumimoji="1" lang="zh-CN" altLang="en-US" dirty="0" smtClean="0"/>
          </a:p>
          <a:p>
            <a:r>
              <a:rPr kumimoji="1" lang="en-US" altLang="zh-CN" dirty="0" smtClean="0"/>
              <a:t>S</a:t>
            </a:r>
            <a:r>
              <a:rPr kumimoji="1" lang="zh-CN" altLang="en-US" dirty="0" smtClean="0"/>
              <a:t> </a:t>
            </a:r>
            <a:r>
              <a:rPr kumimoji="1" lang="en-US" altLang="zh-CN" dirty="0" smtClean="0"/>
              <a:t>represents</a:t>
            </a:r>
            <a:r>
              <a:rPr kumimoji="1" lang="zh-CN" altLang="en-US" dirty="0" smtClean="0"/>
              <a:t> </a:t>
            </a:r>
            <a:r>
              <a:rPr kumimoji="1" lang="en-US" altLang="zh-CN" dirty="0" smtClean="0"/>
              <a:t>any</a:t>
            </a:r>
            <a:r>
              <a:rPr kumimoji="1" lang="zh-CN" altLang="en-US" dirty="0" smtClean="0"/>
              <a:t> </a:t>
            </a:r>
            <a:r>
              <a:rPr kumimoji="1" lang="en-US" altLang="zh-CN" dirty="0" smtClean="0"/>
              <a:t>sentence,</a:t>
            </a:r>
            <a:r>
              <a:rPr kumimoji="1" lang="zh-CN" altLang="en-US" dirty="0" smtClean="0"/>
              <a:t> </a:t>
            </a:r>
            <a:r>
              <a:rPr kumimoji="1" lang="en-US" altLang="zh-CN" dirty="0" smtClean="0"/>
              <a:t>its</a:t>
            </a:r>
            <a:r>
              <a:rPr kumimoji="1" lang="zh-CN" altLang="en-US" dirty="0" smtClean="0"/>
              <a:t> </a:t>
            </a:r>
            <a:r>
              <a:rPr kumimoji="1" lang="en-US" altLang="zh-CN" dirty="0" smtClean="0"/>
              <a:t>length</a:t>
            </a:r>
            <a:r>
              <a:rPr kumimoji="1" lang="zh-CN" altLang="en-US" baseline="0" dirty="0" smtClean="0"/>
              <a:t> </a:t>
            </a:r>
            <a:r>
              <a:rPr kumimoji="1" lang="en-US" altLang="zh-CN" baseline="0" dirty="0" smtClean="0"/>
              <a:t>is</a:t>
            </a:r>
            <a:r>
              <a:rPr kumimoji="1" lang="zh-CN" altLang="en-US" baseline="0" dirty="0" smtClean="0"/>
              <a:t> </a:t>
            </a:r>
            <a:r>
              <a:rPr kumimoji="1" lang="en-US" altLang="zh-CN" baseline="0" dirty="0" smtClean="0"/>
              <a:t>unbounded,</a:t>
            </a:r>
            <a:r>
              <a:rPr kumimoji="1" lang="zh-CN" altLang="en-US" baseline="0" dirty="0" smtClean="0"/>
              <a:t> 所以使用</a:t>
            </a:r>
            <a:r>
              <a:rPr kumimoji="1" lang="en-US" altLang="zh-CN" baseline="0" dirty="0" smtClean="0"/>
              <a:t>RNN(LSTM)</a:t>
            </a:r>
            <a:endParaRPr kumimoji="1" lang="zh-CN" altLang="en-US" baseline="0" dirty="0" smtClean="0"/>
          </a:p>
          <a:p>
            <a:endParaRPr kumimoji="1" lang="zh-CN" altLang="en-US" baseline="0" dirty="0" smtClean="0"/>
          </a:p>
          <a:p>
            <a:r>
              <a:rPr kumimoji="1" lang="zh-CN" altLang="en-US" baseline="0" dirty="0" smtClean="0"/>
              <a:t>图像的表示使用</a:t>
            </a:r>
            <a:r>
              <a:rPr kumimoji="1" lang="en-US" altLang="zh-CN" baseline="0" dirty="0" smtClean="0"/>
              <a:t>CNN</a:t>
            </a:r>
            <a:r>
              <a:rPr kumimoji="1" lang="zh-CN" altLang="en-US" baseline="0" dirty="0" smtClean="0"/>
              <a:t>（</a:t>
            </a:r>
            <a:r>
              <a:rPr kumimoji="1" lang="en-US" altLang="zh-CN" baseline="0" dirty="0" smtClean="0"/>
              <a:t>batch</a:t>
            </a:r>
            <a:r>
              <a:rPr kumimoji="1" lang="zh-CN" altLang="en-US" baseline="0" dirty="0" smtClean="0"/>
              <a:t> </a:t>
            </a:r>
            <a:r>
              <a:rPr kumimoji="1" lang="en-US" altLang="zh-CN" baseline="0" dirty="0" smtClean="0"/>
              <a:t>normalization</a:t>
            </a:r>
            <a:r>
              <a:rPr kumimoji="1" lang="zh-CN" altLang="en-US" baseline="0" dirty="0" smtClean="0"/>
              <a:t>），</a:t>
            </a:r>
            <a:r>
              <a:rPr kumimoji="1" lang="en-US" altLang="zh-CN" baseline="0" dirty="0" smtClean="0"/>
              <a:t>and</a:t>
            </a:r>
            <a:r>
              <a:rPr kumimoji="1" lang="zh-CN" altLang="en-US" baseline="0" dirty="0" smtClean="0"/>
              <a:t> </a:t>
            </a:r>
            <a:r>
              <a:rPr kumimoji="1" lang="en-US" altLang="zh-CN" baseline="0" dirty="0" smtClean="0"/>
              <a:t>change</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in</a:t>
            </a:r>
            <a:r>
              <a:rPr kumimoji="1" lang="zh-CN" altLang="en-US" baseline="0" dirty="0" smtClean="0"/>
              <a:t> </a:t>
            </a:r>
            <a:r>
              <a:rPr kumimoji="1" lang="en-US" altLang="zh-CN" baseline="0" dirty="0" err="1" smtClean="0"/>
              <a:t>cvpr</a:t>
            </a:r>
            <a:r>
              <a:rPr kumimoji="1" lang="zh-CN" altLang="en-US" baseline="0" dirty="0" smtClean="0"/>
              <a:t> </a:t>
            </a:r>
            <a:r>
              <a:rPr kumimoji="1" lang="en-US" altLang="zh-CN" baseline="0" dirty="0" smtClean="0"/>
              <a:t>15</a:t>
            </a:r>
            <a:endParaRPr kumimoji="1" lang="zh-CN" altLang="en-US" baseline="0" dirty="0" smtClean="0"/>
          </a:p>
          <a:p>
            <a:r>
              <a:rPr kumimoji="1" lang="zh-CN" altLang="en-US" baseline="0" dirty="0" smtClean="0"/>
              <a:t>其他细节可能需要去阅读源码，很有意思</a:t>
            </a:r>
          </a:p>
          <a:p>
            <a:endParaRPr kumimoji="1" lang="zh-CN" altLang="en-US" baseline="0" dirty="0" smtClean="0"/>
          </a:p>
          <a:p>
            <a:endParaRPr kumimoji="1" lang="zh-CN" altLang="en-US" baseline="0" dirty="0" smtClean="0"/>
          </a:p>
          <a:p>
            <a:r>
              <a:rPr kumimoji="1" lang="zh-CN" altLang="en-US" baseline="0" dirty="0" smtClean="0"/>
              <a:t>携程之前有李健</a:t>
            </a:r>
            <a:r>
              <a:rPr kumimoji="1" lang="en-US" altLang="zh-CN" baseline="0" dirty="0" smtClean="0"/>
              <a:t>team</a:t>
            </a:r>
            <a:r>
              <a:rPr kumimoji="1" lang="zh-CN" altLang="en-US" baseline="0" dirty="0" smtClean="0"/>
              <a:t>做过这块的分享</a:t>
            </a:r>
          </a:p>
          <a:p>
            <a:endParaRPr kumimoji="1" lang="zh-CN" altLang="en-US" baseline="0" dirty="0" smtClean="0"/>
          </a:p>
          <a:p>
            <a:r>
              <a:rPr kumimoji="1" lang="en-US" altLang="zh-CN" baseline="0" dirty="0" smtClean="0"/>
              <a:t>Image</a:t>
            </a:r>
            <a:r>
              <a:rPr kumimoji="1" lang="zh-CN" altLang="en-US" baseline="0" dirty="0" smtClean="0"/>
              <a:t> </a:t>
            </a:r>
            <a:r>
              <a:rPr kumimoji="1" lang="en-US" altLang="zh-CN" baseline="0" dirty="0" err="1" smtClean="0"/>
              <a:t>cnn</a:t>
            </a:r>
            <a:r>
              <a:rPr kumimoji="1" lang="zh-CN" altLang="en-US" baseline="0" dirty="0" smtClean="0"/>
              <a:t> </a:t>
            </a:r>
            <a:r>
              <a:rPr kumimoji="1" lang="en-US" altLang="zh-CN" baseline="0" dirty="0" smtClean="0"/>
              <a:t>model</a:t>
            </a:r>
            <a:r>
              <a:rPr kumimoji="1" lang="zh-CN" altLang="en-US" baseline="0" dirty="0" smtClean="0"/>
              <a:t> </a:t>
            </a:r>
            <a:r>
              <a:rPr kumimoji="1" lang="en-US" altLang="zh-CN" baseline="0" dirty="0" smtClean="0"/>
              <a:t>batch</a:t>
            </a:r>
            <a:r>
              <a:rPr kumimoji="1" lang="zh-CN" altLang="en-US" baseline="0" dirty="0" smtClean="0"/>
              <a:t> </a:t>
            </a:r>
            <a:r>
              <a:rPr kumimoji="1" lang="en-US" altLang="zh-CN" baseline="0" dirty="0" smtClean="0"/>
              <a:t>normalization</a:t>
            </a:r>
            <a:r>
              <a:rPr kumimoji="1" lang="zh-CN" altLang="en-US" baseline="0" dirty="0" smtClean="0"/>
              <a:t> </a:t>
            </a:r>
            <a:r>
              <a:rPr kumimoji="1" lang="en-US" altLang="zh-CN" baseline="0" dirty="0" smtClean="0"/>
              <a:t>model,</a:t>
            </a:r>
            <a:r>
              <a:rPr kumimoji="1" lang="zh-CN" altLang="en-US" baseline="0" dirty="0" smtClean="0"/>
              <a:t>然后</a:t>
            </a:r>
            <a:r>
              <a:rPr kumimoji="1" lang="en-US" altLang="zh-CN" baseline="0" dirty="0" smtClean="0"/>
              <a:t>fit</a:t>
            </a:r>
            <a:r>
              <a:rPr kumimoji="1" lang="zh-CN" altLang="en-US" baseline="0" dirty="0" smtClean="0"/>
              <a:t>到</a:t>
            </a:r>
            <a:r>
              <a:rPr kumimoji="1" lang="en-US" altLang="zh-CN" baseline="0" dirty="0" err="1" smtClean="0"/>
              <a:t>lstm</a:t>
            </a:r>
            <a:r>
              <a:rPr kumimoji="1" lang="zh-CN" altLang="en-US" baseline="0" dirty="0" smtClean="0"/>
              <a:t>来进行相应</a:t>
            </a:r>
            <a:r>
              <a:rPr kumimoji="1" lang="en-US" altLang="zh-CN" baseline="0" dirty="0" err="1" smtClean="0"/>
              <a:t>nlp</a:t>
            </a:r>
            <a:r>
              <a:rPr kumimoji="1" lang="zh-CN" altLang="en-US" baseline="0" dirty="0" smtClean="0"/>
              <a:t>相关的</a:t>
            </a:r>
            <a:r>
              <a:rPr kumimoji="1" lang="en-US" altLang="zh-CN" baseline="0" dirty="0" smtClean="0"/>
              <a:t>train</a:t>
            </a:r>
            <a:endParaRPr kumimoji="1" lang="zh-CN" altLang="en-US" baseline="0" dirty="0" smtClean="0"/>
          </a:p>
          <a:p>
            <a:endParaRPr kumimoji="1" lang="zh-CN" altLang="en-US" baseline="0" dirty="0" smtClean="0"/>
          </a:p>
          <a:p>
            <a:endParaRPr kumimoji="1" lang="zh-CN" altLang="en-US" dirty="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42</a:t>
            </a:fld>
            <a:endParaRPr kumimoji="1" lang="zh-CN" altLang="en-US"/>
          </a:p>
        </p:txBody>
      </p:sp>
    </p:spTree>
    <p:extLst>
      <p:ext uri="{BB962C8B-B14F-4D97-AF65-F5344CB8AC3E}">
        <p14:creationId xmlns:p14="http://schemas.microsoft.com/office/powerpoint/2010/main" val="3758990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43</a:t>
            </a:fld>
            <a:endParaRPr kumimoji="1" lang="zh-CN" altLang="en-US"/>
          </a:p>
        </p:txBody>
      </p:sp>
    </p:spTree>
    <p:extLst>
      <p:ext uri="{BB962C8B-B14F-4D97-AF65-F5344CB8AC3E}">
        <p14:creationId xmlns:p14="http://schemas.microsoft.com/office/powerpoint/2010/main" val="535592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7</a:t>
            </a:fld>
            <a:endParaRPr kumimoji="1" lang="zh-CN" altLang="en-US"/>
          </a:p>
        </p:txBody>
      </p:sp>
    </p:spTree>
    <p:extLst>
      <p:ext uri="{BB962C8B-B14F-4D97-AF65-F5344CB8AC3E}">
        <p14:creationId xmlns:p14="http://schemas.microsoft.com/office/powerpoint/2010/main" val="1179355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8</a:t>
            </a:fld>
            <a:endParaRPr kumimoji="1" lang="zh-CN" altLang="en-US"/>
          </a:p>
        </p:txBody>
      </p:sp>
    </p:spTree>
    <p:extLst>
      <p:ext uri="{BB962C8B-B14F-4D97-AF65-F5344CB8AC3E}">
        <p14:creationId xmlns:p14="http://schemas.microsoft.com/office/powerpoint/2010/main" val="1267485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Node</a:t>
            </a:r>
            <a:r>
              <a:rPr kumimoji="1" lang="zh-CN" altLang="en-US" dirty="0" smtClean="0"/>
              <a:t> </a:t>
            </a:r>
            <a:r>
              <a:rPr kumimoji="1" lang="en-US" altLang="zh-CN" dirty="0" smtClean="0"/>
              <a:t>Placement</a:t>
            </a:r>
            <a:r>
              <a:rPr kumimoji="1" lang="zh-CN" altLang="en-US" baseline="0" dirty="0" smtClean="0"/>
              <a:t> </a:t>
            </a:r>
            <a:r>
              <a:rPr kumimoji="1" lang="en-US" altLang="zh-CN" baseline="0" dirty="0" smtClean="0"/>
              <a:t>:</a:t>
            </a:r>
            <a:r>
              <a:rPr kumimoji="1" lang="zh-CN" altLang="en-US" baseline="0" dirty="0" smtClean="0"/>
              <a:t> </a:t>
            </a:r>
            <a:r>
              <a:rPr kumimoji="1" lang="en-US" altLang="zh-CN" baseline="0" dirty="0" smtClean="0"/>
              <a:t>map</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computation</a:t>
            </a:r>
            <a:r>
              <a:rPr kumimoji="1" lang="zh-CN" altLang="en-US" baseline="0" dirty="0" smtClean="0"/>
              <a:t> </a:t>
            </a:r>
            <a:r>
              <a:rPr kumimoji="1" lang="en-US" altLang="zh-CN" baseline="0" dirty="0" smtClean="0"/>
              <a:t>onto</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set</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available</a:t>
            </a:r>
            <a:r>
              <a:rPr kumimoji="1" lang="zh-CN" altLang="en-US" baseline="0" dirty="0" smtClean="0"/>
              <a:t> </a:t>
            </a:r>
            <a:r>
              <a:rPr kumimoji="1" lang="en-US" altLang="zh-CN" baseline="0" dirty="0" smtClean="0"/>
              <a:t>devices,</a:t>
            </a:r>
            <a:r>
              <a:rPr kumimoji="1" lang="zh-CN" altLang="en-US" baseline="0" dirty="0" smtClean="0"/>
              <a:t> </a:t>
            </a:r>
            <a:r>
              <a:rPr kumimoji="1" lang="en-US" altLang="zh-CN" baseline="0" dirty="0" smtClean="0"/>
              <a:t>estimates</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sizes</a:t>
            </a:r>
            <a:r>
              <a:rPr kumimoji="1" lang="zh-CN" altLang="en-US" baseline="0" dirty="0" smtClean="0"/>
              <a:t> </a:t>
            </a:r>
            <a:r>
              <a:rPr kumimoji="1" lang="en-US" altLang="zh-CN" baseline="0" dirty="0" smtClean="0"/>
              <a:t>of</a:t>
            </a:r>
            <a:r>
              <a:rPr kumimoji="1" lang="zh-CN" altLang="en-US" baseline="0" dirty="0" smtClean="0"/>
              <a:t> </a:t>
            </a:r>
            <a:r>
              <a:rPr kumimoji="1" lang="en-US" altLang="zh-CN" baseline="0" dirty="0" smtClean="0"/>
              <a:t>the</a:t>
            </a:r>
            <a:r>
              <a:rPr kumimoji="1" lang="zh-CN" altLang="en-US" baseline="0" dirty="0" smtClean="0"/>
              <a:t> </a:t>
            </a:r>
            <a:r>
              <a:rPr kumimoji="1" lang="en-US" altLang="zh-CN" baseline="0" dirty="0" smtClean="0"/>
              <a:t>input</a:t>
            </a:r>
            <a:r>
              <a:rPr kumimoji="1" lang="zh-CN" altLang="en-US" baseline="0" dirty="0" smtClean="0"/>
              <a:t> </a:t>
            </a:r>
            <a:r>
              <a:rPr kumimoji="1" lang="en-US" altLang="zh-CN" baseline="0" dirty="0" smtClean="0"/>
              <a:t>and</a:t>
            </a:r>
            <a:r>
              <a:rPr kumimoji="1" lang="zh-CN" altLang="en-US" baseline="0" dirty="0" smtClean="0"/>
              <a:t> </a:t>
            </a:r>
            <a:r>
              <a:rPr kumimoji="1" lang="en-US" altLang="zh-CN" baseline="0" dirty="0" smtClean="0"/>
              <a:t>output</a:t>
            </a:r>
            <a:r>
              <a:rPr kumimoji="1" lang="zh-CN" altLang="en-US" baseline="0" dirty="0" smtClean="0"/>
              <a:t> </a:t>
            </a:r>
            <a:r>
              <a:rPr kumimoji="1" lang="en-US" altLang="zh-CN" baseline="0" dirty="0" smtClean="0"/>
              <a:t>tensors</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each</a:t>
            </a:r>
            <a:r>
              <a:rPr kumimoji="1" lang="zh-CN" altLang="en-US" baseline="0" dirty="0" smtClean="0"/>
              <a:t> </a:t>
            </a:r>
            <a:r>
              <a:rPr kumimoji="1" lang="en-US" altLang="zh-CN" baseline="0" dirty="0" smtClean="0"/>
              <a:t>graph</a:t>
            </a:r>
            <a:r>
              <a:rPr kumimoji="1" lang="zh-CN" altLang="en-US" baseline="0" dirty="0" smtClean="0"/>
              <a:t> </a:t>
            </a:r>
            <a:r>
              <a:rPr kumimoji="1" lang="en-US" altLang="zh-CN" baseline="0" dirty="0" smtClean="0"/>
              <a:t>node</a:t>
            </a:r>
            <a:endParaRPr kumimoji="1" lang="zh-CN" alt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smtClean="0"/>
              <a:t>Tensorflow</a:t>
            </a:r>
            <a:r>
              <a:rPr kumimoji="1" lang="zh-CN" altLang="en-US" dirty="0" smtClean="0"/>
              <a:t> 内部有一个分配机制，会在多</a:t>
            </a:r>
            <a:r>
              <a:rPr kumimoji="1" lang="en-US" altLang="zh-CN" dirty="0" smtClean="0"/>
              <a:t>devices</a:t>
            </a:r>
            <a:r>
              <a:rPr kumimoji="1" lang="zh-CN" altLang="en-US" dirty="0" smtClean="0"/>
              <a:t>时给任务分配给各个节点资源</a:t>
            </a:r>
            <a:endParaRPr kumimoji="1" lang="zh-CN" altLang="en-US" dirty="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9</a:t>
            </a:fld>
            <a:endParaRPr kumimoji="1" lang="zh-CN" altLang="en-US"/>
          </a:p>
        </p:txBody>
      </p:sp>
    </p:spTree>
    <p:extLst>
      <p:ext uri="{BB962C8B-B14F-4D97-AF65-F5344CB8AC3E}">
        <p14:creationId xmlns:p14="http://schemas.microsoft.com/office/powerpoint/2010/main" val="469592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Any</a:t>
            </a:r>
            <a:r>
              <a:rPr kumimoji="1" lang="zh-CN" altLang="en-US" dirty="0" smtClean="0"/>
              <a:t> </a:t>
            </a:r>
            <a:r>
              <a:rPr kumimoji="1" lang="en-US" altLang="zh-CN" dirty="0" smtClean="0"/>
              <a:t>Cross-device</a:t>
            </a:r>
            <a:r>
              <a:rPr kumimoji="1" lang="zh-CN" altLang="en-US" baseline="0" dirty="0" smtClean="0"/>
              <a:t> </a:t>
            </a:r>
            <a:r>
              <a:rPr kumimoji="1" lang="en-US" altLang="zh-CN" baseline="0" dirty="0" smtClean="0"/>
              <a:t>edges</a:t>
            </a:r>
            <a:r>
              <a:rPr kumimoji="1" lang="zh-CN" altLang="en-US" baseline="0" dirty="0" smtClean="0"/>
              <a:t> 如 </a:t>
            </a:r>
            <a:r>
              <a:rPr kumimoji="1" lang="en-US" altLang="zh-CN" baseline="0" dirty="0" smtClean="0"/>
              <a:t>x-&gt;</a:t>
            </a:r>
            <a:r>
              <a:rPr kumimoji="1" lang="zh-CN" altLang="en-US" baseline="0" dirty="0" smtClean="0"/>
              <a:t> </a:t>
            </a:r>
            <a:r>
              <a:rPr kumimoji="1" lang="en-US" altLang="zh-CN" baseline="0" dirty="0" smtClean="0"/>
              <a:t>y</a:t>
            </a:r>
            <a:r>
              <a:rPr kumimoji="1" lang="zh-CN" altLang="en-US" baseline="0" dirty="0" smtClean="0"/>
              <a:t>会被替代为</a:t>
            </a:r>
            <a:r>
              <a:rPr kumimoji="1" lang="en-US" altLang="zh-CN" baseline="0" dirty="0" smtClean="0"/>
              <a:t>x</a:t>
            </a:r>
            <a:r>
              <a:rPr kumimoji="1" lang="zh-CN" altLang="en-US" baseline="0" dirty="0" smtClean="0"/>
              <a:t>到</a:t>
            </a:r>
            <a:r>
              <a:rPr kumimoji="1" lang="en-US" altLang="zh-CN" baseline="0" dirty="0" smtClean="0"/>
              <a:t>send</a:t>
            </a:r>
            <a:r>
              <a:rPr kumimoji="1" lang="zh-CN" altLang="en-US" baseline="0" dirty="0" smtClean="0"/>
              <a:t> 以及相应地</a:t>
            </a:r>
            <a:r>
              <a:rPr kumimoji="1" lang="en-US" altLang="zh-CN" baseline="0" dirty="0" smtClean="0"/>
              <a:t>receive</a:t>
            </a:r>
            <a:r>
              <a:rPr kumimoji="1" lang="zh-CN" altLang="en-US" baseline="0" dirty="0" smtClean="0"/>
              <a:t> </a:t>
            </a:r>
            <a:r>
              <a:rPr kumimoji="1" lang="en-US" altLang="zh-CN" baseline="0" dirty="0" smtClean="0"/>
              <a:t>node</a:t>
            </a:r>
            <a:r>
              <a:rPr kumimoji="1" lang="zh-CN" altLang="en-US" baseline="0" dirty="0" smtClean="0"/>
              <a:t>到</a:t>
            </a:r>
            <a:r>
              <a:rPr kumimoji="1" lang="en-US" altLang="zh-CN" baseline="0" dirty="0" smtClean="0"/>
              <a:t>y</a:t>
            </a:r>
            <a:r>
              <a:rPr kumimoji="1" lang="zh-CN" altLang="en-US" baseline="0" dirty="0" smtClean="0"/>
              <a:t>。从</a:t>
            </a:r>
            <a:r>
              <a:rPr kumimoji="1" lang="en-US" altLang="zh-CN" baseline="0" dirty="0" smtClean="0"/>
              <a:t>a-&gt;c</a:t>
            </a:r>
            <a:r>
              <a:rPr kumimoji="1" lang="zh-CN" altLang="en-US" baseline="0" dirty="0" smtClean="0"/>
              <a:t> </a:t>
            </a:r>
            <a:r>
              <a:rPr kumimoji="1" lang="en-US" altLang="zh-CN" baseline="0" dirty="0" smtClean="0"/>
              <a:t>a-&gt;b</a:t>
            </a:r>
            <a:r>
              <a:rPr kumimoji="1" lang="zh-CN" altLang="en-US" baseline="0" dirty="0" smtClean="0"/>
              <a:t>会提前对图分析，只需要一次分配，无需多次分配</a:t>
            </a:r>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10</a:t>
            </a:fld>
            <a:endParaRPr kumimoji="1" lang="zh-CN" altLang="en-US"/>
          </a:p>
        </p:txBody>
      </p:sp>
    </p:spTree>
    <p:extLst>
      <p:ext uri="{BB962C8B-B14F-4D97-AF65-F5344CB8AC3E}">
        <p14:creationId xmlns:p14="http://schemas.microsoft.com/office/powerpoint/2010/main" val="1993178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Distributed</a:t>
            </a:r>
            <a:r>
              <a:rPr kumimoji="1" lang="zh-CN" altLang="en-US" dirty="0" smtClean="0"/>
              <a:t> </a:t>
            </a:r>
            <a:r>
              <a:rPr kumimoji="1" lang="en-US" altLang="zh-CN" dirty="0" smtClean="0"/>
              <a:t>execution</a:t>
            </a:r>
            <a:r>
              <a:rPr kumimoji="1" lang="zh-CN" altLang="en-US" dirty="0" smtClean="0"/>
              <a:t> 类似于</a:t>
            </a:r>
            <a:r>
              <a:rPr kumimoji="1" lang="en-US" altLang="zh-CN" dirty="0" smtClean="0"/>
              <a:t>multi</a:t>
            </a:r>
            <a:r>
              <a:rPr kumimoji="1" lang="zh-CN" altLang="en-US" dirty="0" smtClean="0"/>
              <a:t> </a:t>
            </a:r>
            <a:r>
              <a:rPr kumimoji="1" lang="en-US" altLang="zh-CN" dirty="0" smtClean="0"/>
              <a:t>device</a:t>
            </a:r>
            <a:r>
              <a:rPr kumimoji="1" lang="zh-CN" altLang="en-US" dirty="0" smtClean="0"/>
              <a:t> </a:t>
            </a:r>
            <a:r>
              <a:rPr kumimoji="1" lang="en-US" altLang="zh-CN" dirty="0" err="1" smtClean="0"/>
              <a:t>exection</a:t>
            </a:r>
            <a:r>
              <a:rPr kumimoji="1" lang="zh-CN" altLang="en-US" dirty="0" smtClean="0"/>
              <a:t>，只是操作会通过一些网络协议来进行数据的传输</a:t>
            </a:r>
            <a:endParaRPr kumimoji="1" lang="zh-CN" altLang="en-US" baseline="0" dirty="0" smtClean="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11</a:t>
            </a:fld>
            <a:endParaRPr kumimoji="1" lang="zh-CN" altLang="en-US"/>
          </a:p>
        </p:txBody>
      </p:sp>
    </p:spTree>
    <p:extLst>
      <p:ext uri="{BB962C8B-B14F-4D97-AF65-F5344CB8AC3E}">
        <p14:creationId xmlns:p14="http://schemas.microsoft.com/office/powerpoint/2010/main" val="1996151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Distributed</a:t>
            </a:r>
            <a:r>
              <a:rPr kumimoji="1" lang="zh-CN" altLang="en-US" dirty="0" smtClean="0"/>
              <a:t> </a:t>
            </a:r>
            <a:r>
              <a:rPr kumimoji="1" lang="en-US" altLang="zh-CN" dirty="0" smtClean="0"/>
              <a:t>execution</a:t>
            </a:r>
            <a:r>
              <a:rPr kumimoji="1" lang="zh-CN" altLang="en-US" dirty="0" smtClean="0"/>
              <a:t> 类似于</a:t>
            </a:r>
            <a:r>
              <a:rPr kumimoji="1" lang="en-US" altLang="zh-CN" dirty="0" smtClean="0"/>
              <a:t>multi</a:t>
            </a:r>
            <a:r>
              <a:rPr kumimoji="1" lang="zh-CN" altLang="en-US" dirty="0" smtClean="0"/>
              <a:t> </a:t>
            </a:r>
            <a:r>
              <a:rPr kumimoji="1" lang="en-US" altLang="zh-CN" dirty="0" smtClean="0"/>
              <a:t>device</a:t>
            </a:r>
            <a:r>
              <a:rPr kumimoji="1" lang="zh-CN" altLang="en-US" dirty="0" smtClean="0"/>
              <a:t> </a:t>
            </a:r>
            <a:r>
              <a:rPr kumimoji="1" lang="en-US" altLang="zh-CN" dirty="0" err="1" smtClean="0"/>
              <a:t>exection</a:t>
            </a:r>
            <a:r>
              <a:rPr kumimoji="1" lang="zh-CN" altLang="en-US" dirty="0" smtClean="0"/>
              <a:t>，只是操作会通过一些网络协议来进行数据的传输</a:t>
            </a:r>
            <a:endParaRPr kumimoji="1" lang="zh-CN" altLang="en-US" baseline="0" dirty="0" smtClean="0"/>
          </a:p>
        </p:txBody>
      </p:sp>
      <p:sp>
        <p:nvSpPr>
          <p:cNvPr id="4" name="幻灯片编号占位符 3"/>
          <p:cNvSpPr>
            <a:spLocks noGrp="1"/>
          </p:cNvSpPr>
          <p:nvPr>
            <p:ph type="sldNum" sz="quarter" idx="10"/>
          </p:nvPr>
        </p:nvSpPr>
        <p:spPr/>
        <p:txBody>
          <a:bodyPr/>
          <a:lstStyle/>
          <a:p>
            <a:fld id="{D5C8312E-7D47-1C4D-8FF3-9FF3A01DD6AA}" type="slidenum">
              <a:rPr kumimoji="1" lang="zh-CN" altLang="en-US" smtClean="0"/>
              <a:t>12</a:t>
            </a:fld>
            <a:endParaRPr kumimoji="1" lang="zh-CN" altLang="en-US"/>
          </a:p>
        </p:txBody>
      </p:sp>
    </p:spTree>
    <p:extLst>
      <p:ext uri="{BB962C8B-B14F-4D97-AF65-F5344CB8AC3E}">
        <p14:creationId xmlns:p14="http://schemas.microsoft.com/office/powerpoint/2010/main" val="585525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6E42FFEA-A07E-7C40-BF7A-88D8D66AD73A}" type="datetimeFigureOut">
              <a:rPr kumimoji="1" lang="zh-CN" altLang="en-US" smtClean="0"/>
              <a:t>2016/11/3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A83330C-3DF7-5A4B-959C-8AFB9F9198F6}" type="slidenum">
              <a:rPr kumimoji="1" lang="zh-CN" altLang="en-US" smtClean="0"/>
              <a:t>‹#›</a:t>
            </a:fld>
            <a:endParaRPr kumimoji="1" lang="zh-CN" altLang="en-US"/>
          </a:p>
        </p:txBody>
      </p:sp>
    </p:spTree>
    <p:extLst>
      <p:ext uri="{BB962C8B-B14F-4D97-AF65-F5344CB8AC3E}">
        <p14:creationId xmlns:p14="http://schemas.microsoft.com/office/powerpoint/2010/main" val="1335570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6E42FFEA-A07E-7C40-BF7A-88D8D66AD73A}" type="datetimeFigureOut">
              <a:rPr kumimoji="1" lang="zh-CN" altLang="en-US" smtClean="0"/>
              <a:t>2016/11/3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A83330C-3DF7-5A4B-959C-8AFB9F9198F6}" type="slidenum">
              <a:rPr kumimoji="1" lang="zh-CN" altLang="en-US" smtClean="0"/>
              <a:t>‹#›</a:t>
            </a:fld>
            <a:endParaRPr kumimoji="1" lang="zh-CN" altLang="en-US"/>
          </a:p>
        </p:txBody>
      </p:sp>
    </p:spTree>
    <p:extLst>
      <p:ext uri="{BB962C8B-B14F-4D97-AF65-F5344CB8AC3E}">
        <p14:creationId xmlns:p14="http://schemas.microsoft.com/office/powerpoint/2010/main" val="497618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6E42FFEA-A07E-7C40-BF7A-88D8D66AD73A}" type="datetimeFigureOut">
              <a:rPr kumimoji="1" lang="zh-CN" altLang="en-US" smtClean="0"/>
              <a:t>2016/11/3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A83330C-3DF7-5A4B-959C-8AFB9F9198F6}" type="slidenum">
              <a:rPr kumimoji="1" lang="zh-CN" altLang="en-US" smtClean="0"/>
              <a:t>‹#›</a:t>
            </a:fld>
            <a:endParaRPr kumimoji="1" lang="zh-CN" altLang="en-US"/>
          </a:p>
        </p:txBody>
      </p:sp>
    </p:spTree>
    <p:extLst>
      <p:ext uri="{BB962C8B-B14F-4D97-AF65-F5344CB8AC3E}">
        <p14:creationId xmlns:p14="http://schemas.microsoft.com/office/powerpoint/2010/main" val="1171782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6E42FFEA-A07E-7C40-BF7A-88D8D66AD73A}" type="datetimeFigureOut">
              <a:rPr kumimoji="1" lang="zh-CN" altLang="en-US" smtClean="0"/>
              <a:t>2016/11/3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A83330C-3DF7-5A4B-959C-8AFB9F9198F6}" type="slidenum">
              <a:rPr kumimoji="1" lang="zh-CN" altLang="en-US" smtClean="0"/>
              <a:t>‹#›</a:t>
            </a:fld>
            <a:endParaRPr kumimoji="1" lang="zh-CN" altLang="en-US"/>
          </a:p>
        </p:txBody>
      </p:sp>
    </p:spTree>
    <p:extLst>
      <p:ext uri="{BB962C8B-B14F-4D97-AF65-F5344CB8AC3E}">
        <p14:creationId xmlns:p14="http://schemas.microsoft.com/office/powerpoint/2010/main" val="143144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E42FFEA-A07E-7C40-BF7A-88D8D66AD73A}" type="datetimeFigureOut">
              <a:rPr kumimoji="1" lang="zh-CN" altLang="en-US" smtClean="0"/>
              <a:t>2016/11/3</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A83330C-3DF7-5A4B-959C-8AFB9F9198F6}" type="slidenum">
              <a:rPr kumimoji="1" lang="zh-CN" altLang="en-US" smtClean="0"/>
              <a:t>‹#›</a:t>
            </a:fld>
            <a:endParaRPr kumimoji="1" lang="zh-CN" altLang="en-US"/>
          </a:p>
        </p:txBody>
      </p:sp>
    </p:spTree>
    <p:extLst>
      <p:ext uri="{BB962C8B-B14F-4D97-AF65-F5344CB8AC3E}">
        <p14:creationId xmlns:p14="http://schemas.microsoft.com/office/powerpoint/2010/main" val="2118064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6E42FFEA-A07E-7C40-BF7A-88D8D66AD73A}" type="datetimeFigureOut">
              <a:rPr kumimoji="1" lang="zh-CN" altLang="en-US" smtClean="0"/>
              <a:t>2016/11/3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A83330C-3DF7-5A4B-959C-8AFB9F9198F6}" type="slidenum">
              <a:rPr kumimoji="1" lang="zh-CN" altLang="en-US" smtClean="0"/>
              <a:t>‹#›</a:t>
            </a:fld>
            <a:endParaRPr kumimoji="1" lang="zh-CN" altLang="en-US"/>
          </a:p>
        </p:txBody>
      </p:sp>
    </p:spTree>
    <p:extLst>
      <p:ext uri="{BB962C8B-B14F-4D97-AF65-F5344CB8AC3E}">
        <p14:creationId xmlns:p14="http://schemas.microsoft.com/office/powerpoint/2010/main" val="1628160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6E42FFEA-A07E-7C40-BF7A-88D8D66AD73A}" type="datetimeFigureOut">
              <a:rPr kumimoji="1" lang="zh-CN" altLang="en-US" smtClean="0"/>
              <a:t>2016/11/3</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7A83330C-3DF7-5A4B-959C-8AFB9F9198F6}" type="slidenum">
              <a:rPr kumimoji="1" lang="zh-CN" altLang="en-US" smtClean="0"/>
              <a:t>‹#›</a:t>
            </a:fld>
            <a:endParaRPr kumimoji="1" lang="zh-CN" altLang="en-US"/>
          </a:p>
        </p:txBody>
      </p:sp>
    </p:spTree>
    <p:extLst>
      <p:ext uri="{BB962C8B-B14F-4D97-AF65-F5344CB8AC3E}">
        <p14:creationId xmlns:p14="http://schemas.microsoft.com/office/powerpoint/2010/main" val="1264641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6E42FFEA-A07E-7C40-BF7A-88D8D66AD73A}" type="datetimeFigureOut">
              <a:rPr kumimoji="1" lang="zh-CN" altLang="en-US" smtClean="0"/>
              <a:t>2016/11/3</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7A83330C-3DF7-5A4B-959C-8AFB9F9198F6}" type="slidenum">
              <a:rPr kumimoji="1" lang="zh-CN" altLang="en-US" smtClean="0"/>
              <a:t>‹#›</a:t>
            </a:fld>
            <a:endParaRPr kumimoji="1" lang="zh-CN" altLang="en-US"/>
          </a:p>
        </p:txBody>
      </p:sp>
    </p:spTree>
    <p:extLst>
      <p:ext uri="{BB962C8B-B14F-4D97-AF65-F5344CB8AC3E}">
        <p14:creationId xmlns:p14="http://schemas.microsoft.com/office/powerpoint/2010/main" val="1183246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42FFEA-A07E-7C40-BF7A-88D8D66AD73A}" type="datetimeFigureOut">
              <a:rPr kumimoji="1" lang="zh-CN" altLang="en-US" smtClean="0"/>
              <a:t>2016/11/3</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7A83330C-3DF7-5A4B-959C-8AFB9F9198F6}" type="slidenum">
              <a:rPr kumimoji="1" lang="zh-CN" altLang="en-US" smtClean="0"/>
              <a:t>‹#›</a:t>
            </a:fld>
            <a:endParaRPr kumimoji="1" lang="zh-CN" altLang="en-US"/>
          </a:p>
        </p:txBody>
      </p:sp>
    </p:spTree>
    <p:extLst>
      <p:ext uri="{BB962C8B-B14F-4D97-AF65-F5344CB8AC3E}">
        <p14:creationId xmlns:p14="http://schemas.microsoft.com/office/powerpoint/2010/main" val="1120513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6E42FFEA-A07E-7C40-BF7A-88D8D66AD73A}" type="datetimeFigureOut">
              <a:rPr kumimoji="1" lang="zh-CN" altLang="en-US" smtClean="0"/>
              <a:t>2016/11/3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A83330C-3DF7-5A4B-959C-8AFB9F9198F6}" type="slidenum">
              <a:rPr kumimoji="1" lang="zh-CN" altLang="en-US" smtClean="0"/>
              <a:t>‹#›</a:t>
            </a:fld>
            <a:endParaRPr kumimoji="1" lang="zh-CN" altLang="en-US"/>
          </a:p>
        </p:txBody>
      </p:sp>
    </p:spTree>
    <p:extLst>
      <p:ext uri="{BB962C8B-B14F-4D97-AF65-F5344CB8AC3E}">
        <p14:creationId xmlns:p14="http://schemas.microsoft.com/office/powerpoint/2010/main" val="1192411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6E42FFEA-A07E-7C40-BF7A-88D8D66AD73A}" type="datetimeFigureOut">
              <a:rPr kumimoji="1" lang="zh-CN" altLang="en-US" smtClean="0"/>
              <a:t>2016/11/3</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A83330C-3DF7-5A4B-959C-8AFB9F9198F6}" type="slidenum">
              <a:rPr kumimoji="1" lang="zh-CN" altLang="en-US" smtClean="0"/>
              <a:t>‹#›</a:t>
            </a:fld>
            <a:endParaRPr kumimoji="1" lang="zh-CN" altLang="en-US"/>
          </a:p>
        </p:txBody>
      </p:sp>
    </p:spTree>
    <p:extLst>
      <p:ext uri="{BB962C8B-B14F-4D97-AF65-F5344CB8AC3E}">
        <p14:creationId xmlns:p14="http://schemas.microsoft.com/office/powerpoint/2010/main" val="5461321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42FFEA-A07E-7C40-BF7A-88D8D66AD73A}" type="datetimeFigureOut">
              <a:rPr kumimoji="1" lang="zh-CN" altLang="en-US" smtClean="0"/>
              <a:t>2016/11/3</a:t>
            </a:fld>
            <a:endParaRPr kumimoji="1"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83330C-3DF7-5A4B-959C-8AFB9F9198F6}" type="slidenum">
              <a:rPr kumimoji="1" lang="zh-CN" altLang="en-US" smtClean="0"/>
              <a:t>‹#›</a:t>
            </a:fld>
            <a:endParaRPr kumimoji="1" lang="zh-CN" altLang="en-US"/>
          </a:p>
        </p:txBody>
      </p:sp>
    </p:spTree>
    <p:extLst>
      <p:ext uri="{BB962C8B-B14F-4D97-AF65-F5344CB8AC3E}">
        <p14:creationId xmlns:p14="http://schemas.microsoft.com/office/powerpoint/2010/main" val="109190119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hacker.duanshishi.com/" TargetMode="External"/><Relationship Id="rId4" Type="http://schemas.openxmlformats.org/officeDocument/2006/relationships/hyperlink" Target="https://github.com/burness" TargetMode="External"/><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file:///Users/burness/Desktop/distribute_tensorflow.py" TargetMode="External"/><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s://github.com/spark-mler/WorkWithTensorflow/tree/master/cv_bot/models/pretrain_inference"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tiff"/><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nishathalye/neural-style" TargetMode="External"/><Relationship Id="rId4" Type="http://schemas.openxmlformats.org/officeDocument/2006/relationships/hyperlink" Target="https://github.com/jcjohnson/neural-style" TargetMode="External"/><Relationship Id="rId5" Type="http://schemas.openxmlformats.org/officeDocument/2006/relationships/image" Target="../media/image9.tiff"/><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chuanli11/CNNMRF" TargetMode="External"/><Relationship Id="rId4" Type="http://schemas.openxmlformats.org/officeDocument/2006/relationships/image" Target="../media/image10.tiff"/><Relationship Id="rId5" Type="http://schemas.openxmlformats.org/officeDocument/2006/relationships/image" Target="../media/image11.tiff"/><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g"/><Relationship Id="rId5" Type="http://schemas.openxmlformats.org/officeDocument/2006/relationships/image" Target="../media/image14.jpg"/><Relationship Id="rId6" Type="http://schemas.openxmlformats.org/officeDocument/2006/relationships/image" Target="../media/image15.jpg"/><Relationship Id="rId7" Type="http://schemas.openxmlformats.org/officeDocument/2006/relationships/image" Target="../media/image16.jpg"/><Relationship Id="rId8" Type="http://schemas.openxmlformats.org/officeDocument/2006/relationships/image" Target="../media/image17.jpg"/><Relationship Id="rId9" Type="http://schemas.openxmlformats.org/officeDocument/2006/relationships/image" Target="../media/image18.jpg"/><Relationship Id="rId10"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burness/neural_style_tensorflow/tree/master/fast_neural_style" TargetMode="External"/><Relationship Id="rId4" Type="http://schemas.openxmlformats.org/officeDocument/2006/relationships/image" Target="../media/image19.tiff"/><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1" Type="http://schemas.openxmlformats.org/officeDocument/2006/relationships/image" Target="../media/image29.jpg"/><Relationship Id="rId12" Type="http://schemas.openxmlformats.org/officeDocument/2006/relationships/image" Target="../media/image30.jpg"/><Relationship Id="rId13" Type="http://schemas.openxmlformats.org/officeDocument/2006/relationships/image" Target="../media/image31.jpg"/><Relationship Id="rId14" Type="http://schemas.openxmlformats.org/officeDocument/2006/relationships/image" Target="../media/image32.jpg"/><Relationship Id="rId15" Type="http://schemas.openxmlformats.org/officeDocument/2006/relationships/image" Target="../media/image33.jpg"/><Relationship Id="rId16" Type="http://schemas.openxmlformats.org/officeDocument/2006/relationships/image" Target="../media/image34.jpg"/><Relationship Id="rId17" Type="http://schemas.openxmlformats.org/officeDocument/2006/relationships/image" Target="../media/image35.jpg"/><Relationship Id="rId18"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20.jpg"/><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23.jpg"/><Relationship Id="rId6" Type="http://schemas.openxmlformats.org/officeDocument/2006/relationships/image" Target="../media/image24.jpg"/><Relationship Id="rId7" Type="http://schemas.openxmlformats.org/officeDocument/2006/relationships/image" Target="../media/image25.jpg"/><Relationship Id="rId8" Type="http://schemas.openxmlformats.org/officeDocument/2006/relationships/image" Target="../media/image26.jpg"/><Relationship Id="rId9" Type="http://schemas.openxmlformats.org/officeDocument/2006/relationships/image" Target="../media/image27.jpg"/><Relationship Id="rId10" Type="http://schemas.openxmlformats.org/officeDocument/2006/relationships/image" Target="../media/image2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paarthneekhara/text-to-image" TargetMode="External"/><Relationship Id="rId4" Type="http://schemas.openxmlformats.org/officeDocument/2006/relationships/hyperlink" Target="http://www.jianshu.com/p/db87c51de510" TargetMode="External"/><Relationship Id="rId5" Type="http://schemas.openxmlformats.org/officeDocument/2006/relationships/image" Target="../media/image36.tiff"/><Relationship Id="rId6"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36.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0.jpg"/><Relationship Id="rId5" Type="http://schemas.openxmlformats.org/officeDocument/2006/relationships/image" Target="../media/image41.jpg"/><Relationship Id="rId6" Type="http://schemas.openxmlformats.org/officeDocument/2006/relationships/image" Target="../media/image42.jpg"/><Relationship Id="rId7" Type="http://schemas.openxmlformats.org/officeDocument/2006/relationships/image" Target="../media/image43.jpg"/><Relationship Id="rId1" Type="http://schemas.openxmlformats.org/officeDocument/2006/relationships/slideLayout" Target="../slideLayouts/slideLayout2.xml"/><Relationship Id="rId2" Type="http://schemas.openxmlformats.org/officeDocument/2006/relationships/image" Target="../media/image38.jp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tensorflow/models/tree/master/im2txt" TargetMode="External"/><Relationship Id="rId4" Type="http://schemas.openxmlformats.org/officeDocument/2006/relationships/hyperlink" Target="https://github.com/tensorflow/models/issues/480" TargetMode="External"/><Relationship Id="rId5" Type="http://schemas.openxmlformats.org/officeDocument/2006/relationships/hyperlink" Target="https://github.com/tensorflow/models/pull/485/commits/c6a4f783080c5310ce0e3244daa31af57df12def" TargetMode="External"/><Relationship Id="rId6" Type="http://schemas.openxmlformats.org/officeDocument/2006/relationships/image" Target="../media/image44.tiff"/><Relationship Id="rId7"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image" Target="../media/image46.tiff"/><Relationship Id="rId5" Type="http://schemas.openxmlformats.org/officeDocument/2006/relationships/image" Target="../media/image47.tiff"/><Relationship Id="rId6" Type="http://schemas.openxmlformats.org/officeDocument/2006/relationships/image" Target="../media/image48.tiff"/><Relationship Id="rId7" Type="http://schemas.openxmlformats.org/officeDocument/2006/relationships/image" Target="../media/image49.tif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jpg"/><Relationship Id="rId5" Type="http://schemas.openxmlformats.org/officeDocument/2006/relationships/image" Target="../media/image52.tiff"/><Relationship Id="rId6" Type="http://schemas.openxmlformats.org/officeDocument/2006/relationships/image" Target="../media/image53.jp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3" Type="http://schemas.openxmlformats.org/officeDocument/2006/relationships/image" Target="../media/image54.tiff"/><Relationship Id="rId4" Type="http://schemas.openxmlformats.org/officeDocument/2006/relationships/image" Target="../media/image55.tiff"/><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s://www.tensorflow.org/versions/r0.11/how_tos/adding_an_op/index.html"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深度学习</a:t>
            </a:r>
            <a:r>
              <a:rPr lang="en-US" altLang="zh-CN" dirty="0" err="1"/>
              <a:t>TensorFlow</a:t>
            </a:r>
            <a:r>
              <a:rPr lang="zh-CN" altLang="en-US" dirty="0"/>
              <a:t>下的计算机视觉</a:t>
            </a:r>
            <a:endParaRPr kumimoji="1" lang="zh-CN" altLang="en-US" dirty="0"/>
          </a:p>
        </p:txBody>
      </p:sp>
      <p:sp>
        <p:nvSpPr>
          <p:cNvPr id="3" name="副标题 2"/>
          <p:cNvSpPr>
            <a:spLocks noGrp="1"/>
          </p:cNvSpPr>
          <p:nvPr>
            <p:ph type="subTitle" idx="1"/>
          </p:nvPr>
        </p:nvSpPr>
        <p:spPr>
          <a:xfrm>
            <a:off x="9546336" y="5369878"/>
            <a:ext cx="2243328" cy="1067498"/>
          </a:xfrm>
        </p:spPr>
        <p:txBody>
          <a:bodyPr/>
          <a:lstStyle/>
          <a:p>
            <a:r>
              <a:rPr kumimoji="1" lang="en-US" altLang="zh-CN" dirty="0" err="1" smtClean="0"/>
              <a:t>Burness</a:t>
            </a:r>
            <a:r>
              <a:rPr kumimoji="1" lang="zh-CN" altLang="en-US" dirty="0" smtClean="0"/>
              <a:t> </a:t>
            </a:r>
            <a:r>
              <a:rPr kumimoji="1" lang="en-US" altLang="zh-CN" dirty="0" err="1" smtClean="0"/>
              <a:t>Duan</a:t>
            </a:r>
            <a:endParaRPr kumimoji="1" lang="zh-CN" altLang="en-US" dirty="0" smtClean="0"/>
          </a:p>
          <a:p>
            <a:r>
              <a:rPr kumimoji="1" lang="en-US" altLang="zh-CN" dirty="0" err="1" smtClean="0"/>
              <a:t>UCloud</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
        <p:nvSpPr>
          <p:cNvPr id="5" name="文本框 4"/>
          <p:cNvSpPr txBox="1"/>
          <p:nvPr/>
        </p:nvSpPr>
        <p:spPr>
          <a:xfrm>
            <a:off x="718456" y="5369878"/>
            <a:ext cx="3331029" cy="923330"/>
          </a:xfrm>
          <a:prstGeom prst="rect">
            <a:avLst/>
          </a:prstGeom>
          <a:noFill/>
        </p:spPr>
        <p:txBody>
          <a:bodyPr wrap="square" rtlCol="0">
            <a:spAutoFit/>
          </a:bodyPr>
          <a:lstStyle/>
          <a:p>
            <a:r>
              <a:rPr kumimoji="1" lang="en-US" altLang="zh-CN" dirty="0" smtClean="0">
                <a:hlinkClick r:id="rId3"/>
              </a:rPr>
              <a:t>http://hacker.duanshishi.com</a:t>
            </a:r>
            <a:endParaRPr kumimoji="1" lang="zh-CN" altLang="en-US" dirty="0" smtClean="0"/>
          </a:p>
          <a:p>
            <a:r>
              <a:rPr kumimoji="1" lang="en-US" altLang="zh-CN" dirty="0" smtClean="0">
                <a:hlinkClick r:id="rId4"/>
              </a:rPr>
              <a:t>https://github.com/burness</a:t>
            </a:r>
            <a:endParaRPr kumimoji="1" lang="zh-CN" altLang="en-US" dirty="0" smtClean="0"/>
          </a:p>
          <a:p>
            <a:endParaRPr kumimoji="1" lang="zh-CN" altLang="en-US" dirty="0" smtClean="0"/>
          </a:p>
        </p:txBody>
      </p:sp>
    </p:spTree>
    <p:extLst>
      <p:ext uri="{BB962C8B-B14F-4D97-AF65-F5344CB8AC3E}">
        <p14:creationId xmlns:p14="http://schemas.microsoft.com/office/powerpoint/2010/main" val="5898789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19197" y="265187"/>
            <a:ext cx="4989507" cy="1015663"/>
          </a:xfrm>
          <a:prstGeom prst="rect">
            <a:avLst/>
          </a:prstGeom>
          <a:noFill/>
        </p:spPr>
        <p:txBody>
          <a:bodyPr wrap="none" rtlCol="0">
            <a:spAutoFit/>
          </a:bodyPr>
          <a:lstStyle/>
          <a:p>
            <a:pPr>
              <a:lnSpc>
                <a:spcPct val="150000"/>
              </a:lnSpc>
            </a:pPr>
            <a:r>
              <a:rPr kumimoji="1" lang="en-US" altLang="zh-CN" sz="4000" dirty="0" smtClean="0"/>
              <a:t>Multi-Device</a:t>
            </a:r>
            <a:r>
              <a:rPr kumimoji="1" lang="zh-CN" altLang="en-US" sz="4000" dirty="0" smtClean="0"/>
              <a:t> </a:t>
            </a:r>
            <a:r>
              <a:rPr kumimoji="1" lang="en-US" altLang="zh-CN" sz="4000" dirty="0" smtClean="0"/>
              <a:t>Execution</a:t>
            </a:r>
            <a:endParaRPr kumimoji="1" lang="zh-CN" altLang="en-US" sz="4000"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
        <p:nvSpPr>
          <p:cNvPr id="3" name="文本框 2"/>
          <p:cNvSpPr txBox="1"/>
          <p:nvPr/>
        </p:nvSpPr>
        <p:spPr>
          <a:xfrm>
            <a:off x="1731818" y="2216727"/>
            <a:ext cx="8991600" cy="646331"/>
          </a:xfrm>
          <a:prstGeom prst="rect">
            <a:avLst/>
          </a:prstGeom>
          <a:noFill/>
        </p:spPr>
        <p:txBody>
          <a:bodyPr wrap="square" rtlCol="0">
            <a:spAutoFit/>
          </a:bodyPr>
          <a:lstStyle/>
          <a:p>
            <a:r>
              <a:rPr kumimoji="1" lang="en-US" altLang="zh-CN" dirty="0" smtClean="0"/>
              <a:t>Cross-Device</a:t>
            </a:r>
            <a:r>
              <a:rPr kumimoji="1" lang="zh-CN" altLang="en-US" dirty="0" smtClean="0"/>
              <a:t> </a:t>
            </a:r>
            <a:r>
              <a:rPr kumimoji="1" lang="en-US" altLang="zh-CN" dirty="0" smtClean="0"/>
              <a:t>Communication:</a:t>
            </a:r>
            <a:endParaRPr kumimoji="1" lang="zh-CN" altLang="en-US" dirty="0" smtClean="0"/>
          </a:p>
          <a:p>
            <a:endParaRPr kumimoji="1" lang="zh-CN" altLang="en-US" dirty="0"/>
          </a:p>
        </p:txBody>
      </p:sp>
      <p:pic>
        <p:nvPicPr>
          <p:cNvPr id="2" name="图片 1"/>
          <p:cNvPicPr>
            <a:picLocks noChangeAspect="1"/>
          </p:cNvPicPr>
          <p:nvPr/>
        </p:nvPicPr>
        <p:blipFill>
          <a:blip r:embed="rId4"/>
          <a:stretch>
            <a:fillRect/>
          </a:stretch>
        </p:blipFill>
        <p:spPr>
          <a:xfrm>
            <a:off x="3819197" y="2863058"/>
            <a:ext cx="4419600" cy="2019300"/>
          </a:xfrm>
          <a:prstGeom prst="rect">
            <a:avLst/>
          </a:prstGeom>
        </p:spPr>
      </p:pic>
    </p:spTree>
    <p:extLst>
      <p:ext uri="{BB962C8B-B14F-4D97-AF65-F5344CB8AC3E}">
        <p14:creationId xmlns:p14="http://schemas.microsoft.com/office/powerpoint/2010/main" val="17453723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19197" y="265187"/>
            <a:ext cx="4653774" cy="1015663"/>
          </a:xfrm>
          <a:prstGeom prst="rect">
            <a:avLst/>
          </a:prstGeom>
          <a:noFill/>
        </p:spPr>
        <p:txBody>
          <a:bodyPr wrap="none" rtlCol="0">
            <a:spAutoFit/>
          </a:bodyPr>
          <a:lstStyle/>
          <a:p>
            <a:pPr>
              <a:lnSpc>
                <a:spcPct val="150000"/>
              </a:lnSpc>
            </a:pPr>
            <a:r>
              <a:rPr kumimoji="1" lang="en-US" altLang="zh-CN" sz="4000" dirty="0" smtClean="0"/>
              <a:t>Distributed</a:t>
            </a:r>
            <a:r>
              <a:rPr kumimoji="1" lang="zh-CN" altLang="en-US" sz="4000" dirty="0" smtClean="0"/>
              <a:t> </a:t>
            </a:r>
            <a:r>
              <a:rPr kumimoji="1" lang="en-US" altLang="zh-CN" sz="4000" dirty="0" smtClean="0"/>
              <a:t>Execution</a:t>
            </a:r>
            <a:endParaRPr kumimoji="1" lang="zh-CN" altLang="en-US" sz="4000"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
        <p:nvSpPr>
          <p:cNvPr id="3" name="文本框 2"/>
          <p:cNvSpPr txBox="1"/>
          <p:nvPr/>
        </p:nvSpPr>
        <p:spPr>
          <a:xfrm>
            <a:off x="1731818" y="2216727"/>
            <a:ext cx="8991600" cy="923330"/>
          </a:xfrm>
          <a:prstGeom prst="rect">
            <a:avLst/>
          </a:prstGeom>
          <a:noFill/>
        </p:spPr>
        <p:txBody>
          <a:bodyPr wrap="square" rtlCol="0">
            <a:spAutoFit/>
          </a:bodyPr>
          <a:lstStyle/>
          <a:p>
            <a:r>
              <a:rPr kumimoji="1" lang="en-US" altLang="zh-CN" dirty="0" smtClean="0"/>
              <a:t>Similar</a:t>
            </a:r>
            <a:r>
              <a:rPr kumimoji="1" lang="zh-CN" altLang="en-US" dirty="0" smtClean="0"/>
              <a:t> </a:t>
            </a:r>
            <a:r>
              <a:rPr kumimoji="1" lang="en-US" altLang="zh-CN" dirty="0" smtClean="0"/>
              <a:t>to</a:t>
            </a:r>
            <a:r>
              <a:rPr kumimoji="1" lang="zh-CN" altLang="en-US" dirty="0" smtClean="0"/>
              <a:t> </a:t>
            </a:r>
            <a:r>
              <a:rPr kumimoji="1" lang="en-US" altLang="zh-CN" dirty="0" smtClean="0"/>
              <a:t>multi-device</a:t>
            </a:r>
            <a:r>
              <a:rPr kumimoji="1" lang="zh-CN" altLang="en-US" dirty="0" smtClean="0"/>
              <a:t> </a:t>
            </a:r>
            <a:r>
              <a:rPr kumimoji="1" lang="en-US" altLang="zh-CN" dirty="0" smtClean="0"/>
              <a:t>execution,</a:t>
            </a:r>
            <a:r>
              <a:rPr kumimoji="1" lang="zh-CN" altLang="en-US" dirty="0" smtClean="0"/>
              <a:t> </a:t>
            </a:r>
            <a:r>
              <a:rPr kumimoji="1" lang="en-US" altLang="zh-CN" dirty="0" smtClean="0"/>
              <a:t>After</a:t>
            </a:r>
            <a:r>
              <a:rPr kumimoji="1" lang="zh-CN" altLang="en-US" dirty="0" smtClean="0"/>
              <a:t> </a:t>
            </a:r>
            <a:r>
              <a:rPr kumimoji="1" lang="en-US" altLang="zh-CN" dirty="0" smtClean="0"/>
              <a:t>device</a:t>
            </a:r>
            <a:r>
              <a:rPr kumimoji="1" lang="zh-CN" altLang="en-US" dirty="0" smtClean="0"/>
              <a:t> </a:t>
            </a:r>
            <a:r>
              <a:rPr kumimoji="1" lang="en-US" altLang="zh-CN" dirty="0" smtClean="0"/>
              <a:t>placement,</a:t>
            </a:r>
            <a:r>
              <a:rPr kumimoji="1" lang="zh-CN" altLang="en-US" dirty="0" smtClean="0"/>
              <a:t> </a:t>
            </a:r>
            <a:r>
              <a:rPr kumimoji="1" lang="en-US" altLang="zh-CN" dirty="0" smtClean="0"/>
              <a:t>a</a:t>
            </a:r>
            <a:r>
              <a:rPr kumimoji="1" lang="zh-CN" altLang="en-US" dirty="0" smtClean="0"/>
              <a:t> </a:t>
            </a:r>
            <a:r>
              <a:rPr kumimoji="1" lang="en-US" altLang="zh-CN" dirty="0" err="1" smtClean="0"/>
              <a:t>subgraph</a:t>
            </a:r>
            <a:r>
              <a:rPr kumimoji="1" lang="zh-CN" altLang="en-US" dirty="0" smtClean="0"/>
              <a:t> </a:t>
            </a:r>
            <a:r>
              <a:rPr kumimoji="1" lang="en-US" altLang="zh-CN" dirty="0" smtClean="0"/>
              <a:t>is</a:t>
            </a:r>
            <a:r>
              <a:rPr kumimoji="1" lang="zh-CN" altLang="en-US" dirty="0" smtClean="0"/>
              <a:t> </a:t>
            </a:r>
            <a:r>
              <a:rPr kumimoji="1" lang="en-US" altLang="zh-CN" dirty="0" smtClean="0"/>
              <a:t>created</a:t>
            </a:r>
            <a:r>
              <a:rPr kumimoji="1" lang="zh-CN" altLang="en-US" dirty="0" smtClean="0"/>
              <a:t> </a:t>
            </a:r>
            <a:r>
              <a:rPr kumimoji="1" lang="en-US" altLang="zh-CN" dirty="0" smtClean="0"/>
              <a:t>per</a:t>
            </a:r>
            <a:r>
              <a:rPr kumimoji="1" lang="zh-CN" altLang="en-US" dirty="0" smtClean="0"/>
              <a:t> </a:t>
            </a:r>
            <a:r>
              <a:rPr kumimoji="1" lang="en-US" altLang="zh-CN" dirty="0" smtClean="0"/>
              <a:t>device.</a:t>
            </a:r>
            <a:r>
              <a:rPr kumimoji="1" lang="zh-CN" altLang="en-US" dirty="0" smtClean="0"/>
              <a:t> </a:t>
            </a:r>
            <a:r>
              <a:rPr kumimoji="1" lang="en-US" altLang="zh-CN" dirty="0" smtClean="0"/>
              <a:t>Send/Receive</a:t>
            </a:r>
            <a:r>
              <a:rPr kumimoji="1" lang="zh-CN" altLang="en-US" dirty="0" smtClean="0"/>
              <a:t> </a:t>
            </a:r>
            <a:r>
              <a:rPr kumimoji="1" lang="en-US" altLang="zh-CN" dirty="0" smtClean="0"/>
              <a:t>node</a:t>
            </a:r>
            <a:r>
              <a:rPr kumimoji="1" lang="zh-CN" altLang="en-US" dirty="0" smtClean="0"/>
              <a:t> </a:t>
            </a:r>
            <a:r>
              <a:rPr kumimoji="1" lang="en-US" altLang="zh-CN" dirty="0" smtClean="0"/>
              <a:t>communicate</a:t>
            </a:r>
            <a:r>
              <a:rPr kumimoji="1" lang="zh-CN" altLang="en-US" dirty="0" smtClean="0"/>
              <a:t> </a:t>
            </a:r>
            <a:r>
              <a:rPr kumimoji="1" lang="en-US" altLang="zh-CN" dirty="0" smtClean="0"/>
              <a:t>across</a:t>
            </a:r>
            <a:r>
              <a:rPr kumimoji="1" lang="zh-CN" altLang="en-US" dirty="0" smtClean="0"/>
              <a:t> </a:t>
            </a:r>
            <a:r>
              <a:rPr kumimoji="1" lang="en-US" altLang="zh-CN" dirty="0" err="1" smtClean="0"/>
              <a:t>woker</a:t>
            </a:r>
            <a:r>
              <a:rPr kumimoji="1" lang="zh-CN" altLang="en-US" dirty="0" smtClean="0"/>
              <a:t> </a:t>
            </a:r>
            <a:r>
              <a:rPr kumimoji="1" lang="en-US" altLang="zh-CN" dirty="0" smtClean="0"/>
              <a:t>processes</a:t>
            </a:r>
            <a:r>
              <a:rPr kumimoji="1" lang="zh-CN" altLang="en-US" dirty="0" smtClean="0"/>
              <a:t> </a:t>
            </a:r>
            <a:r>
              <a:rPr kumimoji="1" lang="en-US" altLang="zh-CN" dirty="0" smtClean="0"/>
              <a:t>use</a:t>
            </a:r>
            <a:r>
              <a:rPr kumimoji="1" lang="zh-CN" altLang="en-US" dirty="0" smtClean="0"/>
              <a:t> </a:t>
            </a:r>
            <a:r>
              <a:rPr kumimoji="1" lang="en-US" altLang="zh-CN" dirty="0" smtClean="0"/>
              <a:t>remote</a:t>
            </a:r>
            <a:r>
              <a:rPr kumimoji="1" lang="zh-CN" altLang="en-US" dirty="0" smtClean="0"/>
              <a:t> </a:t>
            </a:r>
            <a:r>
              <a:rPr kumimoji="1" lang="en-US" altLang="zh-CN" dirty="0" smtClean="0"/>
              <a:t>communication</a:t>
            </a:r>
            <a:r>
              <a:rPr kumimoji="1" lang="zh-CN" altLang="en-US" dirty="0" smtClean="0"/>
              <a:t> </a:t>
            </a:r>
            <a:r>
              <a:rPr kumimoji="1" lang="en-US" altLang="zh-CN" dirty="0" smtClean="0"/>
              <a:t>such</a:t>
            </a:r>
            <a:r>
              <a:rPr kumimoji="1" lang="zh-CN" altLang="en-US" dirty="0" smtClean="0"/>
              <a:t> </a:t>
            </a:r>
            <a:r>
              <a:rPr kumimoji="1" lang="en-US" altLang="zh-CN" dirty="0" smtClean="0"/>
              <a:t>as</a:t>
            </a:r>
            <a:r>
              <a:rPr kumimoji="1" lang="zh-CN" altLang="en-US" dirty="0" smtClean="0"/>
              <a:t> </a:t>
            </a:r>
            <a:r>
              <a:rPr kumimoji="1" lang="en-US" altLang="zh-CN" dirty="0" smtClean="0"/>
              <a:t>TCP</a:t>
            </a:r>
            <a:r>
              <a:rPr kumimoji="1" lang="zh-CN" altLang="en-US" dirty="0" smtClean="0"/>
              <a:t> </a:t>
            </a:r>
            <a:r>
              <a:rPr kumimoji="1" lang="en-US" altLang="zh-CN" dirty="0" smtClean="0"/>
              <a:t>or</a:t>
            </a:r>
            <a:r>
              <a:rPr kumimoji="1" lang="zh-CN" altLang="en-US" dirty="0" smtClean="0"/>
              <a:t> </a:t>
            </a:r>
            <a:r>
              <a:rPr kumimoji="1" lang="en-US" altLang="zh-CN" dirty="0" smtClean="0"/>
              <a:t>RDMA.</a:t>
            </a:r>
            <a:endParaRPr kumimoji="1" lang="zh-CN" altLang="en-US" dirty="0"/>
          </a:p>
        </p:txBody>
      </p:sp>
    </p:spTree>
    <p:extLst>
      <p:ext uri="{BB962C8B-B14F-4D97-AF65-F5344CB8AC3E}">
        <p14:creationId xmlns:p14="http://schemas.microsoft.com/office/powerpoint/2010/main" val="15266248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6320" y="254170"/>
            <a:ext cx="6869829" cy="1015663"/>
          </a:xfrm>
          <a:prstGeom prst="rect">
            <a:avLst/>
          </a:prstGeom>
          <a:noFill/>
        </p:spPr>
        <p:txBody>
          <a:bodyPr wrap="none" rtlCol="0">
            <a:spAutoFit/>
          </a:bodyPr>
          <a:lstStyle/>
          <a:p>
            <a:pPr>
              <a:lnSpc>
                <a:spcPct val="150000"/>
              </a:lnSpc>
            </a:pPr>
            <a:r>
              <a:rPr kumimoji="1" lang="en-US" altLang="zh-CN" sz="4000" dirty="0" smtClean="0"/>
              <a:t>Distributed</a:t>
            </a:r>
            <a:r>
              <a:rPr kumimoji="1" lang="zh-CN" altLang="en-US" sz="4000" dirty="0" smtClean="0"/>
              <a:t> </a:t>
            </a:r>
            <a:r>
              <a:rPr kumimoji="1" lang="en-US" altLang="zh-CN" sz="4000" dirty="0" err="1" smtClean="0"/>
              <a:t>TensorFlow</a:t>
            </a:r>
            <a:r>
              <a:rPr kumimoji="1" lang="zh-CN" altLang="en-US" sz="4000" dirty="0" smtClean="0"/>
              <a:t> </a:t>
            </a:r>
            <a:r>
              <a:rPr kumimoji="1" lang="en-US" altLang="zh-CN" sz="4000" dirty="0" smtClean="0"/>
              <a:t>Example</a:t>
            </a:r>
            <a:endParaRPr kumimoji="1" lang="zh-CN" altLang="en-US" sz="4000"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
        <p:nvSpPr>
          <p:cNvPr id="10" name="文本框 9"/>
          <p:cNvSpPr txBox="1"/>
          <p:nvPr/>
        </p:nvSpPr>
        <p:spPr>
          <a:xfrm>
            <a:off x="2732183" y="2478795"/>
            <a:ext cx="2629951" cy="369332"/>
          </a:xfrm>
          <a:prstGeom prst="rect">
            <a:avLst/>
          </a:prstGeom>
          <a:noFill/>
        </p:spPr>
        <p:txBody>
          <a:bodyPr wrap="none" rtlCol="0">
            <a:spAutoFit/>
          </a:bodyPr>
          <a:lstStyle/>
          <a:p>
            <a:r>
              <a:rPr kumimoji="1" lang="en-US" altLang="zh-CN" dirty="0" smtClean="0">
                <a:hlinkClick r:id="rId4" action="ppaction://hlinkfile"/>
              </a:rPr>
              <a:t>Distributed_tensorflow.py</a:t>
            </a:r>
            <a:endParaRPr kumimoji="1" lang="zh-CN" altLang="en-US" dirty="0"/>
          </a:p>
        </p:txBody>
      </p:sp>
      <p:pic>
        <p:nvPicPr>
          <p:cNvPr id="11" name="图片 10"/>
          <p:cNvPicPr>
            <a:picLocks noChangeAspect="1"/>
          </p:cNvPicPr>
          <p:nvPr/>
        </p:nvPicPr>
        <p:blipFill>
          <a:blip r:embed="rId5"/>
          <a:stretch>
            <a:fillRect/>
          </a:stretch>
        </p:blipFill>
        <p:spPr>
          <a:xfrm>
            <a:off x="5749686" y="3051671"/>
            <a:ext cx="6175427" cy="3619041"/>
          </a:xfrm>
          <a:prstGeom prst="rect">
            <a:avLst/>
          </a:prstGeom>
        </p:spPr>
      </p:pic>
    </p:spTree>
    <p:extLst>
      <p:ext uri="{BB962C8B-B14F-4D97-AF65-F5344CB8AC3E}">
        <p14:creationId xmlns:p14="http://schemas.microsoft.com/office/powerpoint/2010/main" val="4519685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89015" y="279042"/>
            <a:ext cx="2407134" cy="1015663"/>
          </a:xfrm>
          <a:prstGeom prst="rect">
            <a:avLst/>
          </a:prstGeom>
          <a:noFill/>
        </p:spPr>
        <p:txBody>
          <a:bodyPr wrap="none" rtlCol="0">
            <a:spAutoFit/>
          </a:bodyPr>
          <a:lstStyle/>
          <a:p>
            <a:pPr>
              <a:lnSpc>
                <a:spcPct val="150000"/>
              </a:lnSpc>
            </a:pPr>
            <a:r>
              <a:rPr kumimoji="1" lang="en-US" altLang="zh-CN" sz="4000" dirty="0" smtClean="0"/>
              <a:t>Extensions</a:t>
            </a:r>
            <a:endParaRPr kumimoji="1" lang="zh-CN" altLang="en-US" sz="4000"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
        <p:nvSpPr>
          <p:cNvPr id="7" name="文本框 6"/>
          <p:cNvSpPr txBox="1"/>
          <p:nvPr/>
        </p:nvSpPr>
        <p:spPr>
          <a:xfrm>
            <a:off x="2299854" y="1294705"/>
            <a:ext cx="6234545" cy="6001643"/>
          </a:xfrm>
          <a:prstGeom prst="rect">
            <a:avLst/>
          </a:prstGeom>
          <a:noFill/>
        </p:spPr>
        <p:txBody>
          <a:bodyPr wrap="square" rtlCol="0">
            <a:spAutoFit/>
          </a:bodyPr>
          <a:lstStyle/>
          <a:p>
            <a:pPr marL="342900" indent="-342900">
              <a:lnSpc>
                <a:spcPct val="150000"/>
              </a:lnSpc>
              <a:buFont typeface="+mj-lt"/>
              <a:buAutoNum type="arabicPeriod"/>
            </a:pPr>
            <a:r>
              <a:rPr kumimoji="1" lang="en-US" altLang="zh-CN" sz="3200" dirty="0" smtClean="0"/>
              <a:t>Gradient</a:t>
            </a:r>
            <a:r>
              <a:rPr kumimoji="1" lang="zh-CN" altLang="en-US" sz="3200" dirty="0" smtClean="0"/>
              <a:t> </a:t>
            </a:r>
            <a:r>
              <a:rPr kumimoji="1" lang="en-US" altLang="zh-CN" sz="3200" dirty="0" smtClean="0"/>
              <a:t>Computation</a:t>
            </a:r>
            <a:endParaRPr kumimoji="1" lang="zh-CN" altLang="en-US" sz="3200" dirty="0" smtClean="0"/>
          </a:p>
          <a:p>
            <a:pPr marL="342900" indent="-342900">
              <a:lnSpc>
                <a:spcPct val="150000"/>
              </a:lnSpc>
              <a:buFont typeface="+mj-lt"/>
              <a:buAutoNum type="arabicPeriod"/>
            </a:pPr>
            <a:r>
              <a:rPr kumimoji="1" lang="en-US" altLang="zh-CN" sz="3200" dirty="0" smtClean="0"/>
              <a:t>Partial</a:t>
            </a:r>
            <a:r>
              <a:rPr kumimoji="1" lang="zh-CN" altLang="en-US" sz="3200" dirty="0" smtClean="0"/>
              <a:t> </a:t>
            </a:r>
            <a:r>
              <a:rPr kumimoji="1" lang="en-US" altLang="zh-CN" sz="3200" dirty="0" smtClean="0"/>
              <a:t>Execution</a:t>
            </a:r>
            <a:endParaRPr kumimoji="1" lang="zh-CN" altLang="en-US" sz="3200" dirty="0" smtClean="0"/>
          </a:p>
          <a:p>
            <a:pPr marL="342900" indent="-342900">
              <a:lnSpc>
                <a:spcPct val="150000"/>
              </a:lnSpc>
              <a:buFont typeface="+mj-lt"/>
              <a:buAutoNum type="arabicPeriod"/>
            </a:pPr>
            <a:r>
              <a:rPr kumimoji="1" lang="en-US" altLang="zh-CN" sz="3200" dirty="0" smtClean="0"/>
              <a:t>Device</a:t>
            </a:r>
            <a:r>
              <a:rPr kumimoji="1" lang="zh-CN" altLang="en-US" sz="3200" dirty="0" smtClean="0"/>
              <a:t> </a:t>
            </a:r>
            <a:r>
              <a:rPr kumimoji="1" lang="en-US" altLang="zh-CN" sz="3200" dirty="0" smtClean="0"/>
              <a:t>Constraints</a:t>
            </a:r>
            <a:endParaRPr kumimoji="1" lang="zh-CN" altLang="en-US" sz="3200" dirty="0" smtClean="0"/>
          </a:p>
          <a:p>
            <a:pPr marL="342900" indent="-342900">
              <a:lnSpc>
                <a:spcPct val="150000"/>
              </a:lnSpc>
              <a:buFont typeface="+mj-lt"/>
              <a:buAutoNum type="arabicPeriod"/>
            </a:pPr>
            <a:r>
              <a:rPr kumimoji="1" lang="en-US" altLang="zh-CN" sz="3200" dirty="0" smtClean="0"/>
              <a:t>Control</a:t>
            </a:r>
            <a:r>
              <a:rPr kumimoji="1" lang="zh-CN" altLang="en-US" sz="3200" dirty="0" smtClean="0"/>
              <a:t> </a:t>
            </a:r>
            <a:r>
              <a:rPr kumimoji="1" lang="en-US" altLang="zh-CN" sz="3200" dirty="0" smtClean="0"/>
              <a:t>Flow</a:t>
            </a:r>
            <a:endParaRPr kumimoji="1" lang="zh-CN" altLang="en-US" sz="3200" dirty="0" smtClean="0"/>
          </a:p>
          <a:p>
            <a:pPr marL="342900" indent="-342900">
              <a:lnSpc>
                <a:spcPct val="150000"/>
              </a:lnSpc>
              <a:buFont typeface="+mj-lt"/>
              <a:buAutoNum type="arabicPeriod"/>
            </a:pPr>
            <a:r>
              <a:rPr kumimoji="1" lang="en-US" altLang="zh-CN" sz="3200" dirty="0" smtClean="0"/>
              <a:t>Input</a:t>
            </a:r>
            <a:r>
              <a:rPr kumimoji="1" lang="zh-CN" altLang="en-US" sz="3200" dirty="0" smtClean="0"/>
              <a:t> </a:t>
            </a:r>
            <a:r>
              <a:rPr kumimoji="1" lang="en-US" altLang="zh-CN" sz="3200" dirty="0" smtClean="0"/>
              <a:t>Operations</a:t>
            </a:r>
            <a:endParaRPr kumimoji="1" lang="zh-CN" altLang="en-US" sz="3200" dirty="0" smtClean="0"/>
          </a:p>
          <a:p>
            <a:pPr marL="342900" indent="-342900">
              <a:lnSpc>
                <a:spcPct val="150000"/>
              </a:lnSpc>
              <a:buFont typeface="+mj-lt"/>
              <a:buAutoNum type="arabicPeriod"/>
            </a:pPr>
            <a:r>
              <a:rPr kumimoji="1" lang="en-US" altLang="zh-CN" sz="3200" dirty="0" smtClean="0"/>
              <a:t>Queues</a:t>
            </a:r>
            <a:endParaRPr kumimoji="1" lang="zh-CN" altLang="en-US" sz="3200" dirty="0" smtClean="0"/>
          </a:p>
          <a:p>
            <a:pPr marL="342900" indent="-342900">
              <a:lnSpc>
                <a:spcPct val="150000"/>
              </a:lnSpc>
              <a:buFont typeface="+mj-lt"/>
              <a:buAutoNum type="arabicPeriod"/>
            </a:pPr>
            <a:r>
              <a:rPr kumimoji="1" lang="en-US" altLang="zh-CN" sz="3200" dirty="0" smtClean="0"/>
              <a:t>Containers</a:t>
            </a:r>
            <a:endParaRPr kumimoji="1" lang="zh-CN" altLang="en-US" sz="3200" dirty="0" smtClean="0"/>
          </a:p>
          <a:p>
            <a:pPr marL="342900" indent="-342900">
              <a:lnSpc>
                <a:spcPct val="150000"/>
              </a:lnSpc>
              <a:buFont typeface="+mj-lt"/>
              <a:buAutoNum type="arabicPeriod"/>
            </a:pPr>
            <a:endParaRPr kumimoji="1" lang="zh-CN" altLang="en-US" sz="3200" dirty="0" smtClean="0"/>
          </a:p>
        </p:txBody>
      </p:sp>
      <p:sp>
        <p:nvSpPr>
          <p:cNvPr id="2" name="左右箭头 1"/>
          <p:cNvSpPr/>
          <p:nvPr/>
        </p:nvSpPr>
        <p:spPr>
          <a:xfrm>
            <a:off x="6536849" y="1654677"/>
            <a:ext cx="1088535" cy="34269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左右箭头 7"/>
          <p:cNvSpPr/>
          <p:nvPr/>
        </p:nvSpPr>
        <p:spPr>
          <a:xfrm>
            <a:off x="5724628" y="2310368"/>
            <a:ext cx="1088535" cy="34269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左右箭头 9"/>
          <p:cNvSpPr/>
          <p:nvPr/>
        </p:nvSpPr>
        <p:spPr>
          <a:xfrm>
            <a:off x="5992582" y="3102299"/>
            <a:ext cx="1088535" cy="34269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左右箭头 10"/>
          <p:cNvSpPr/>
          <p:nvPr/>
        </p:nvSpPr>
        <p:spPr>
          <a:xfrm>
            <a:off x="5065329" y="3776422"/>
            <a:ext cx="1088535" cy="34269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左右箭头 11"/>
          <p:cNvSpPr/>
          <p:nvPr/>
        </p:nvSpPr>
        <p:spPr>
          <a:xfrm>
            <a:off x="5609596" y="4537409"/>
            <a:ext cx="1088535" cy="34269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左右箭头 12"/>
          <p:cNvSpPr/>
          <p:nvPr/>
        </p:nvSpPr>
        <p:spPr>
          <a:xfrm>
            <a:off x="4091825" y="5298397"/>
            <a:ext cx="1088535" cy="34269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左右箭头 13"/>
          <p:cNvSpPr/>
          <p:nvPr/>
        </p:nvSpPr>
        <p:spPr>
          <a:xfrm>
            <a:off x="4636093" y="6006085"/>
            <a:ext cx="1088535" cy="34269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7766891" y="1645807"/>
            <a:ext cx="3080587" cy="369332"/>
          </a:xfrm>
          <a:prstGeom prst="rect">
            <a:avLst/>
          </a:prstGeom>
          <a:noFill/>
        </p:spPr>
        <p:txBody>
          <a:bodyPr wrap="none" rtlCol="0">
            <a:spAutoFit/>
          </a:bodyPr>
          <a:lstStyle/>
          <a:p>
            <a:r>
              <a:rPr kumimoji="1" lang="en-US" altLang="zh-CN" dirty="0" smtClean="0"/>
              <a:t>TF</a:t>
            </a:r>
            <a:r>
              <a:rPr kumimoji="1" lang="zh-CN" altLang="en-US" dirty="0"/>
              <a:t> </a:t>
            </a:r>
            <a:r>
              <a:rPr kumimoji="1" lang="en-US" altLang="zh-CN" dirty="0" smtClean="0"/>
              <a:t>hold</a:t>
            </a:r>
            <a:r>
              <a:rPr kumimoji="1" lang="zh-CN" altLang="en-US" dirty="0" smtClean="0"/>
              <a:t> </a:t>
            </a:r>
            <a:r>
              <a:rPr kumimoji="1" lang="en-US" altLang="zh-CN" dirty="0" smtClean="0"/>
              <a:t>a</a:t>
            </a:r>
            <a:r>
              <a:rPr kumimoji="1" lang="zh-CN" altLang="en-US" dirty="0" smtClean="0"/>
              <a:t> </a:t>
            </a:r>
            <a:r>
              <a:rPr kumimoji="1" lang="en-US" altLang="zh-CN" dirty="0" smtClean="0"/>
              <a:t>lot</a:t>
            </a:r>
            <a:r>
              <a:rPr kumimoji="1" lang="zh-CN" altLang="en-US" dirty="0" smtClean="0"/>
              <a:t> </a:t>
            </a:r>
            <a:r>
              <a:rPr kumimoji="1" lang="en-US" altLang="zh-CN" dirty="0" smtClean="0"/>
              <a:t>of</a:t>
            </a:r>
            <a:r>
              <a:rPr kumimoji="1" lang="zh-CN" altLang="en-US" dirty="0" smtClean="0"/>
              <a:t> </a:t>
            </a:r>
            <a:r>
              <a:rPr kumimoji="1" lang="en-US" altLang="zh-CN" dirty="0" smtClean="0"/>
              <a:t>GPU</a:t>
            </a:r>
            <a:r>
              <a:rPr kumimoji="1" lang="zh-CN" altLang="en-US" dirty="0" smtClean="0"/>
              <a:t> </a:t>
            </a:r>
            <a:r>
              <a:rPr kumimoji="1" lang="en-US" altLang="zh-CN" dirty="0" err="1" smtClean="0"/>
              <a:t>memmory</a:t>
            </a:r>
            <a:endParaRPr kumimoji="1" lang="zh-CN" altLang="en-US" dirty="0"/>
          </a:p>
        </p:txBody>
      </p:sp>
      <p:sp>
        <p:nvSpPr>
          <p:cNvPr id="15" name="文本框 14"/>
          <p:cNvSpPr txBox="1"/>
          <p:nvPr/>
        </p:nvSpPr>
        <p:spPr>
          <a:xfrm>
            <a:off x="6813163" y="2310368"/>
            <a:ext cx="4523995" cy="369332"/>
          </a:xfrm>
          <a:prstGeom prst="rect">
            <a:avLst/>
          </a:prstGeom>
          <a:noFill/>
        </p:spPr>
        <p:txBody>
          <a:bodyPr wrap="none" rtlCol="0">
            <a:spAutoFit/>
          </a:bodyPr>
          <a:lstStyle/>
          <a:p>
            <a:r>
              <a:rPr kumimoji="1" lang="en-US" altLang="zh-CN" dirty="0" smtClean="0"/>
              <a:t>Run</a:t>
            </a:r>
            <a:r>
              <a:rPr kumimoji="1" lang="zh-CN" altLang="en-US" dirty="0" smtClean="0"/>
              <a:t> </a:t>
            </a:r>
            <a:r>
              <a:rPr kumimoji="1" lang="en-US" altLang="zh-CN" dirty="0" smtClean="0"/>
              <a:t>the</a:t>
            </a:r>
            <a:r>
              <a:rPr kumimoji="1" lang="zh-CN" altLang="en-US" dirty="0" smtClean="0"/>
              <a:t> </a:t>
            </a:r>
            <a:r>
              <a:rPr kumimoji="1" lang="en-US" altLang="zh-CN" dirty="0" smtClean="0"/>
              <a:t>nodes</a:t>
            </a:r>
            <a:r>
              <a:rPr kumimoji="1" lang="zh-CN" altLang="en-US" dirty="0" smtClean="0"/>
              <a:t> </a:t>
            </a:r>
            <a:r>
              <a:rPr kumimoji="1" lang="en-US" altLang="zh-CN" dirty="0" smtClean="0"/>
              <a:t>with</a:t>
            </a:r>
            <a:r>
              <a:rPr kumimoji="1" lang="zh-CN" altLang="en-US" dirty="0" smtClean="0"/>
              <a:t> </a:t>
            </a:r>
            <a:r>
              <a:rPr kumimoji="1" lang="en-US" altLang="zh-CN" dirty="0" smtClean="0"/>
              <a:t>the</a:t>
            </a:r>
            <a:r>
              <a:rPr kumimoji="1" lang="zh-CN" altLang="en-US" dirty="0" smtClean="0"/>
              <a:t> </a:t>
            </a:r>
            <a:r>
              <a:rPr kumimoji="1" lang="en-US" altLang="zh-CN" dirty="0" err="1" smtClean="0"/>
              <a:t>deps</a:t>
            </a:r>
            <a:r>
              <a:rPr kumimoji="1" lang="zh-CN" altLang="en-US" dirty="0" smtClean="0"/>
              <a:t> </a:t>
            </a:r>
            <a:r>
              <a:rPr kumimoji="1" lang="en-US" altLang="zh-CN" dirty="0" smtClean="0"/>
              <a:t>of</a:t>
            </a:r>
            <a:r>
              <a:rPr kumimoji="1" lang="zh-CN" altLang="en-US" dirty="0" smtClean="0"/>
              <a:t> </a:t>
            </a:r>
            <a:r>
              <a:rPr kumimoji="1" lang="en-US" altLang="zh-CN" dirty="0" smtClean="0"/>
              <a:t>the</a:t>
            </a:r>
            <a:r>
              <a:rPr kumimoji="1" lang="zh-CN" altLang="en-US" dirty="0" smtClean="0"/>
              <a:t> </a:t>
            </a:r>
            <a:r>
              <a:rPr kumimoji="1" lang="en-US" altLang="zh-CN" dirty="0" smtClean="0"/>
              <a:t>out</a:t>
            </a:r>
            <a:r>
              <a:rPr kumimoji="1" lang="zh-CN" altLang="en-US" dirty="0" smtClean="0"/>
              <a:t> </a:t>
            </a:r>
            <a:r>
              <a:rPr kumimoji="1" lang="en-US" altLang="zh-CN" dirty="0" smtClean="0"/>
              <a:t>tensor</a:t>
            </a:r>
            <a:endParaRPr kumimoji="1" lang="zh-CN" altLang="en-US" dirty="0"/>
          </a:p>
        </p:txBody>
      </p:sp>
      <p:sp>
        <p:nvSpPr>
          <p:cNvPr id="16" name="文本框 15"/>
          <p:cNvSpPr txBox="1"/>
          <p:nvPr/>
        </p:nvSpPr>
        <p:spPr>
          <a:xfrm>
            <a:off x="7081116" y="3111885"/>
            <a:ext cx="5285486" cy="369332"/>
          </a:xfrm>
          <a:prstGeom prst="rect">
            <a:avLst/>
          </a:prstGeom>
          <a:noFill/>
        </p:spPr>
        <p:txBody>
          <a:bodyPr wrap="none" rtlCol="0">
            <a:spAutoFit/>
          </a:bodyPr>
          <a:lstStyle/>
          <a:p>
            <a:r>
              <a:rPr kumimoji="1" lang="en-US" altLang="zh-CN" dirty="0" smtClean="0"/>
              <a:t>You</a:t>
            </a:r>
            <a:r>
              <a:rPr kumimoji="1" lang="zh-CN" altLang="en-US" dirty="0" smtClean="0"/>
              <a:t> </a:t>
            </a:r>
            <a:r>
              <a:rPr kumimoji="1" lang="en-US" altLang="zh-CN" dirty="0" smtClean="0"/>
              <a:t>can</a:t>
            </a:r>
            <a:r>
              <a:rPr kumimoji="1" lang="zh-CN" altLang="en-US" dirty="0" smtClean="0"/>
              <a:t> </a:t>
            </a:r>
            <a:r>
              <a:rPr kumimoji="1" lang="en-US" altLang="zh-CN" dirty="0" smtClean="0"/>
              <a:t>define</a:t>
            </a:r>
            <a:r>
              <a:rPr kumimoji="1" lang="zh-CN" altLang="en-US" dirty="0" smtClean="0"/>
              <a:t> </a:t>
            </a:r>
            <a:r>
              <a:rPr kumimoji="1" lang="en-US" altLang="zh-CN" dirty="0" smtClean="0"/>
              <a:t>which</a:t>
            </a:r>
            <a:r>
              <a:rPr kumimoji="1" lang="zh-CN" altLang="en-US" dirty="0" smtClean="0"/>
              <a:t> </a:t>
            </a:r>
            <a:r>
              <a:rPr kumimoji="1" lang="en-US" altLang="zh-CN" dirty="0" smtClean="0"/>
              <a:t>nodes</a:t>
            </a:r>
            <a:r>
              <a:rPr kumimoji="1" lang="zh-CN" altLang="en-US" dirty="0" smtClean="0"/>
              <a:t> </a:t>
            </a:r>
            <a:r>
              <a:rPr kumimoji="1" lang="en-US" altLang="zh-CN" dirty="0" smtClean="0"/>
              <a:t>run</a:t>
            </a:r>
            <a:r>
              <a:rPr kumimoji="1" lang="zh-CN" altLang="en-US" dirty="0" smtClean="0"/>
              <a:t> </a:t>
            </a:r>
            <a:r>
              <a:rPr kumimoji="1" lang="en-US" altLang="zh-CN" dirty="0" smtClean="0"/>
              <a:t>on</a:t>
            </a:r>
            <a:r>
              <a:rPr kumimoji="1" lang="zh-CN" altLang="en-US" dirty="0" smtClean="0"/>
              <a:t> </a:t>
            </a:r>
            <a:r>
              <a:rPr kumimoji="1" lang="en-US" altLang="zh-CN" dirty="0" smtClean="0"/>
              <a:t>the</a:t>
            </a:r>
            <a:r>
              <a:rPr kumimoji="1" lang="zh-CN" altLang="en-US" dirty="0" smtClean="0"/>
              <a:t> </a:t>
            </a:r>
            <a:r>
              <a:rPr kumimoji="1" lang="en-US" altLang="zh-CN" dirty="0" smtClean="0"/>
              <a:t>specify</a:t>
            </a:r>
            <a:r>
              <a:rPr kumimoji="1" lang="zh-CN" altLang="en-US" dirty="0" smtClean="0"/>
              <a:t> </a:t>
            </a:r>
            <a:r>
              <a:rPr kumimoji="1" lang="en-US" altLang="zh-CN" dirty="0" smtClean="0"/>
              <a:t>devices</a:t>
            </a:r>
            <a:endParaRPr kumimoji="1" lang="zh-CN" altLang="en-US" dirty="0"/>
          </a:p>
        </p:txBody>
      </p:sp>
      <p:sp>
        <p:nvSpPr>
          <p:cNvPr id="17" name="文本框 16"/>
          <p:cNvSpPr txBox="1"/>
          <p:nvPr/>
        </p:nvSpPr>
        <p:spPr>
          <a:xfrm>
            <a:off x="6153863" y="3727951"/>
            <a:ext cx="5763886" cy="646331"/>
          </a:xfrm>
          <a:prstGeom prst="rect">
            <a:avLst/>
          </a:prstGeom>
          <a:noFill/>
        </p:spPr>
        <p:txBody>
          <a:bodyPr wrap="none" rtlCol="0">
            <a:spAutoFit/>
          </a:bodyPr>
          <a:lstStyle/>
          <a:p>
            <a:r>
              <a:rPr kumimoji="1" lang="en-US" altLang="zh-CN" dirty="0" smtClean="0"/>
              <a:t>Allow</a:t>
            </a:r>
            <a:r>
              <a:rPr kumimoji="1" lang="zh-CN" altLang="en-US" dirty="0" smtClean="0"/>
              <a:t> </a:t>
            </a:r>
            <a:r>
              <a:rPr kumimoji="1" lang="en-US" altLang="zh-CN" dirty="0" smtClean="0"/>
              <a:t>us</a:t>
            </a:r>
            <a:r>
              <a:rPr kumimoji="1" lang="zh-CN" altLang="en-US" dirty="0" smtClean="0"/>
              <a:t> </a:t>
            </a:r>
            <a:r>
              <a:rPr kumimoji="1" lang="en-US" altLang="zh-CN" dirty="0" smtClean="0"/>
              <a:t>to</a:t>
            </a:r>
            <a:r>
              <a:rPr kumimoji="1" lang="zh-CN" altLang="en-US" dirty="0" smtClean="0"/>
              <a:t> </a:t>
            </a:r>
            <a:r>
              <a:rPr kumimoji="1" lang="en-US" altLang="zh-CN" dirty="0" smtClean="0"/>
              <a:t>skip</a:t>
            </a:r>
            <a:r>
              <a:rPr kumimoji="1" lang="zh-CN" altLang="en-US" dirty="0" smtClean="0"/>
              <a:t> </a:t>
            </a:r>
            <a:r>
              <a:rPr kumimoji="1" lang="en-US" altLang="zh-CN" dirty="0" smtClean="0"/>
              <a:t>the</a:t>
            </a:r>
            <a:r>
              <a:rPr kumimoji="1" lang="zh-CN" altLang="en-US" dirty="0" smtClean="0"/>
              <a:t> </a:t>
            </a:r>
            <a:r>
              <a:rPr kumimoji="1" lang="en-US" altLang="zh-CN" dirty="0" smtClean="0"/>
              <a:t>execution</a:t>
            </a:r>
            <a:r>
              <a:rPr kumimoji="1" lang="zh-CN" altLang="en-US" dirty="0" smtClean="0"/>
              <a:t> </a:t>
            </a:r>
            <a:r>
              <a:rPr kumimoji="1" lang="en-US" altLang="zh-CN" dirty="0" smtClean="0"/>
              <a:t>of</a:t>
            </a:r>
            <a:r>
              <a:rPr kumimoji="1" lang="zh-CN" altLang="en-US" dirty="0" smtClean="0"/>
              <a:t> </a:t>
            </a:r>
            <a:r>
              <a:rPr kumimoji="1" lang="zh-CN" altLang="en-US" dirty="0"/>
              <a:t> </a:t>
            </a:r>
            <a:r>
              <a:rPr kumimoji="1" lang="en-US" altLang="zh-CN" dirty="0" smtClean="0"/>
              <a:t>an</a:t>
            </a:r>
            <a:r>
              <a:rPr kumimoji="1" lang="zh-CN" altLang="en-US" dirty="0" smtClean="0"/>
              <a:t> </a:t>
            </a:r>
            <a:r>
              <a:rPr kumimoji="1" lang="en-US" altLang="zh-CN" dirty="0" err="1" smtClean="0"/>
              <a:t>subgraph</a:t>
            </a:r>
            <a:r>
              <a:rPr kumimoji="1" lang="zh-CN" altLang="en-US" dirty="0" smtClean="0"/>
              <a:t> </a:t>
            </a:r>
            <a:r>
              <a:rPr kumimoji="1" lang="en-US" altLang="zh-CN" dirty="0" smtClean="0"/>
              <a:t>based</a:t>
            </a:r>
            <a:r>
              <a:rPr kumimoji="1" lang="zh-CN" altLang="en-US" dirty="0" smtClean="0"/>
              <a:t> </a:t>
            </a:r>
            <a:r>
              <a:rPr kumimoji="1" lang="en-US" altLang="zh-CN" dirty="0" smtClean="0"/>
              <a:t>on</a:t>
            </a:r>
            <a:r>
              <a:rPr kumimoji="1" lang="zh-CN" altLang="en-US" dirty="0" smtClean="0"/>
              <a:t> </a:t>
            </a:r>
            <a:r>
              <a:rPr kumimoji="1" lang="en-US" altLang="zh-CN" dirty="0" smtClean="0"/>
              <a:t>the</a:t>
            </a:r>
            <a:endParaRPr kumimoji="1" lang="zh-CN" altLang="en-US" dirty="0"/>
          </a:p>
          <a:p>
            <a:r>
              <a:rPr kumimoji="1" lang="en-US" altLang="zh-CN" dirty="0" smtClean="0"/>
              <a:t>Value</a:t>
            </a:r>
            <a:r>
              <a:rPr kumimoji="1" lang="zh-CN" altLang="en-US" dirty="0" smtClean="0"/>
              <a:t> </a:t>
            </a:r>
            <a:r>
              <a:rPr kumimoji="1" lang="en-US" altLang="zh-CN" dirty="0" smtClean="0"/>
              <a:t>of</a:t>
            </a:r>
            <a:r>
              <a:rPr kumimoji="1" lang="zh-CN" altLang="en-US" dirty="0" smtClean="0"/>
              <a:t> </a:t>
            </a:r>
            <a:r>
              <a:rPr kumimoji="1" lang="en-US" altLang="zh-CN" dirty="0" smtClean="0"/>
              <a:t>a</a:t>
            </a:r>
            <a:r>
              <a:rPr kumimoji="1" lang="zh-CN" altLang="en-US" dirty="0" smtClean="0"/>
              <a:t> </a:t>
            </a:r>
            <a:r>
              <a:rPr kumimoji="1" lang="en-US" altLang="zh-CN" dirty="0" err="1" smtClean="0"/>
              <a:t>boolean</a:t>
            </a:r>
            <a:r>
              <a:rPr kumimoji="1" lang="zh-CN" altLang="en-US" dirty="0" smtClean="0"/>
              <a:t> </a:t>
            </a:r>
            <a:r>
              <a:rPr kumimoji="1" lang="en-US" altLang="zh-CN" dirty="0" smtClean="0"/>
              <a:t>tensor</a:t>
            </a:r>
            <a:endParaRPr kumimoji="1" lang="zh-CN" altLang="en-US" dirty="0"/>
          </a:p>
        </p:txBody>
      </p:sp>
      <p:sp>
        <p:nvSpPr>
          <p:cNvPr id="19" name="文本框 18"/>
          <p:cNvSpPr txBox="1"/>
          <p:nvPr/>
        </p:nvSpPr>
        <p:spPr>
          <a:xfrm>
            <a:off x="6698132" y="4500917"/>
            <a:ext cx="3997578" cy="369332"/>
          </a:xfrm>
          <a:prstGeom prst="rect">
            <a:avLst/>
          </a:prstGeom>
          <a:noFill/>
        </p:spPr>
        <p:txBody>
          <a:bodyPr wrap="square" rtlCol="0">
            <a:spAutoFit/>
          </a:bodyPr>
          <a:lstStyle/>
          <a:p>
            <a:r>
              <a:rPr kumimoji="1" lang="en-US" altLang="zh-CN" dirty="0" smtClean="0"/>
              <a:t>From</a:t>
            </a:r>
            <a:r>
              <a:rPr kumimoji="1" lang="zh-CN" altLang="en-US" dirty="0" smtClean="0"/>
              <a:t> </a:t>
            </a:r>
            <a:r>
              <a:rPr kumimoji="1" lang="en-US" altLang="zh-CN" dirty="0" smtClean="0"/>
              <a:t>the</a:t>
            </a:r>
            <a:r>
              <a:rPr kumimoji="1" lang="zh-CN" altLang="en-US" dirty="0" smtClean="0"/>
              <a:t> </a:t>
            </a:r>
            <a:r>
              <a:rPr kumimoji="1" lang="en-US" altLang="zh-CN" dirty="0" smtClean="0"/>
              <a:t>storage</a:t>
            </a:r>
            <a:r>
              <a:rPr kumimoji="1" lang="zh-CN" altLang="en-US" dirty="0" smtClean="0"/>
              <a:t> </a:t>
            </a:r>
            <a:r>
              <a:rPr kumimoji="1" lang="en-US" altLang="zh-CN" dirty="0" smtClean="0"/>
              <a:t>system</a:t>
            </a:r>
            <a:r>
              <a:rPr kumimoji="1" lang="zh-CN" altLang="en-US" dirty="0" smtClean="0"/>
              <a:t> </a:t>
            </a:r>
            <a:r>
              <a:rPr kumimoji="1" lang="en-US" altLang="zh-CN" dirty="0" smtClean="0"/>
              <a:t>to</a:t>
            </a:r>
            <a:r>
              <a:rPr kumimoji="1" lang="zh-CN" altLang="en-US" dirty="0" smtClean="0"/>
              <a:t> </a:t>
            </a:r>
            <a:r>
              <a:rPr kumimoji="1" lang="en-US" altLang="zh-CN" dirty="0" smtClean="0"/>
              <a:t>the</a:t>
            </a:r>
            <a:r>
              <a:rPr kumimoji="1" lang="zh-CN" altLang="en-US" dirty="0" smtClean="0"/>
              <a:t> </a:t>
            </a:r>
            <a:r>
              <a:rPr kumimoji="1" lang="en-US" altLang="zh-CN" dirty="0" smtClean="0"/>
              <a:t>worker</a:t>
            </a:r>
            <a:endParaRPr kumimoji="1" lang="zh-CN" altLang="en-US" dirty="0"/>
          </a:p>
        </p:txBody>
      </p:sp>
      <p:sp>
        <p:nvSpPr>
          <p:cNvPr id="20" name="文本框 19"/>
          <p:cNvSpPr txBox="1"/>
          <p:nvPr/>
        </p:nvSpPr>
        <p:spPr>
          <a:xfrm>
            <a:off x="5298490" y="5154905"/>
            <a:ext cx="6796861" cy="646331"/>
          </a:xfrm>
          <a:prstGeom prst="rect">
            <a:avLst/>
          </a:prstGeom>
          <a:noFill/>
        </p:spPr>
        <p:txBody>
          <a:bodyPr wrap="none" rtlCol="0">
            <a:spAutoFit/>
          </a:bodyPr>
          <a:lstStyle/>
          <a:p>
            <a:r>
              <a:rPr kumimoji="1" lang="en-US" altLang="zh-CN" dirty="0" smtClean="0"/>
              <a:t>Allow</a:t>
            </a:r>
            <a:r>
              <a:rPr kumimoji="1" lang="zh-CN" altLang="en-US" dirty="0" smtClean="0"/>
              <a:t>  </a:t>
            </a:r>
            <a:r>
              <a:rPr kumimoji="1" lang="en-US" altLang="zh-CN" dirty="0" smtClean="0"/>
              <a:t>the</a:t>
            </a:r>
            <a:r>
              <a:rPr kumimoji="1" lang="zh-CN" altLang="en-US" dirty="0" smtClean="0"/>
              <a:t> </a:t>
            </a:r>
            <a:r>
              <a:rPr kumimoji="1" lang="en-US" altLang="zh-CN" dirty="0" err="1" smtClean="0"/>
              <a:t>inpu</a:t>
            </a:r>
            <a:r>
              <a:rPr kumimoji="1" lang="zh-CN" altLang="en-US" dirty="0" smtClean="0"/>
              <a:t> </a:t>
            </a:r>
            <a:r>
              <a:rPr kumimoji="1" lang="en-US" altLang="zh-CN" dirty="0" smtClean="0"/>
              <a:t>data</a:t>
            </a:r>
            <a:r>
              <a:rPr kumimoji="1" lang="zh-CN" altLang="en-US" dirty="0" smtClean="0"/>
              <a:t> </a:t>
            </a:r>
            <a:r>
              <a:rPr kumimoji="1" lang="en-US" altLang="zh-CN" dirty="0" smtClean="0"/>
              <a:t>to</a:t>
            </a:r>
            <a:r>
              <a:rPr kumimoji="1" lang="zh-CN" altLang="en-US" dirty="0" smtClean="0"/>
              <a:t> </a:t>
            </a:r>
            <a:r>
              <a:rPr kumimoji="1" lang="en-US" altLang="zh-CN" dirty="0" smtClean="0"/>
              <a:t>be</a:t>
            </a:r>
            <a:r>
              <a:rPr kumimoji="1" lang="zh-CN" altLang="en-US" dirty="0" smtClean="0"/>
              <a:t> </a:t>
            </a:r>
            <a:r>
              <a:rPr kumimoji="1" lang="en-US" altLang="zh-CN" dirty="0" err="1" smtClean="0"/>
              <a:t>prefeteched</a:t>
            </a:r>
            <a:r>
              <a:rPr kumimoji="1" lang="zh-CN" altLang="en-US" dirty="0" smtClean="0"/>
              <a:t> </a:t>
            </a:r>
            <a:r>
              <a:rPr kumimoji="1" lang="en-US" altLang="zh-CN" dirty="0" smtClean="0"/>
              <a:t>from</a:t>
            </a:r>
            <a:r>
              <a:rPr kumimoji="1" lang="zh-CN" altLang="en-US" dirty="0" smtClean="0"/>
              <a:t> </a:t>
            </a:r>
            <a:r>
              <a:rPr kumimoji="1" lang="en-US" altLang="zh-CN" dirty="0" smtClean="0"/>
              <a:t>disk</a:t>
            </a:r>
            <a:r>
              <a:rPr kumimoji="1" lang="zh-CN" altLang="en-US" dirty="0" smtClean="0"/>
              <a:t> </a:t>
            </a:r>
            <a:r>
              <a:rPr kumimoji="1" lang="en-US" altLang="zh-CN" dirty="0" smtClean="0"/>
              <a:t>files</a:t>
            </a:r>
            <a:r>
              <a:rPr kumimoji="1" lang="zh-CN" altLang="en-US" dirty="0" smtClean="0"/>
              <a:t> </a:t>
            </a:r>
            <a:r>
              <a:rPr kumimoji="1" lang="en-US" altLang="zh-CN" dirty="0" smtClean="0"/>
              <a:t>while</a:t>
            </a:r>
            <a:r>
              <a:rPr kumimoji="1" lang="zh-CN" altLang="en-US" dirty="0" smtClean="0"/>
              <a:t> </a:t>
            </a:r>
            <a:r>
              <a:rPr kumimoji="1" lang="en-US" altLang="zh-CN" dirty="0" smtClean="0"/>
              <a:t>a</a:t>
            </a:r>
            <a:r>
              <a:rPr kumimoji="1" lang="zh-CN" altLang="en-US" dirty="0" smtClean="0"/>
              <a:t> </a:t>
            </a:r>
            <a:r>
              <a:rPr kumimoji="1" lang="en-US" altLang="zh-CN" dirty="0" smtClean="0"/>
              <a:t>previous</a:t>
            </a:r>
            <a:r>
              <a:rPr kumimoji="1" lang="zh-CN" altLang="en-US" dirty="0" smtClean="0"/>
              <a:t> </a:t>
            </a:r>
            <a:endParaRPr kumimoji="1" lang="zh-CN" altLang="en-US" dirty="0"/>
          </a:p>
          <a:p>
            <a:r>
              <a:rPr kumimoji="1" lang="en-US" altLang="zh-CN" dirty="0"/>
              <a:t>b</a:t>
            </a:r>
            <a:r>
              <a:rPr kumimoji="1" lang="en-US" altLang="zh-CN" dirty="0" smtClean="0"/>
              <a:t>atch</a:t>
            </a:r>
            <a:r>
              <a:rPr kumimoji="1" lang="zh-CN" altLang="en-US" dirty="0" smtClean="0"/>
              <a:t> </a:t>
            </a:r>
            <a:r>
              <a:rPr kumimoji="1" lang="en-US" altLang="zh-CN" dirty="0" smtClean="0"/>
              <a:t>of</a:t>
            </a:r>
            <a:r>
              <a:rPr kumimoji="1" lang="zh-CN" altLang="en-US" dirty="0" smtClean="0"/>
              <a:t> </a:t>
            </a:r>
            <a:r>
              <a:rPr kumimoji="1" lang="en-US" altLang="zh-CN" dirty="0" smtClean="0"/>
              <a:t>data</a:t>
            </a:r>
            <a:r>
              <a:rPr kumimoji="1" lang="zh-CN" altLang="en-US" dirty="0" smtClean="0"/>
              <a:t> </a:t>
            </a:r>
            <a:r>
              <a:rPr kumimoji="1" lang="en-US" altLang="zh-CN" dirty="0" smtClean="0"/>
              <a:t>is</a:t>
            </a:r>
            <a:r>
              <a:rPr kumimoji="1" lang="zh-CN" altLang="en-US" dirty="0" smtClean="0"/>
              <a:t> </a:t>
            </a:r>
            <a:r>
              <a:rPr kumimoji="1" lang="en-US" altLang="zh-CN" dirty="0" smtClean="0"/>
              <a:t>being</a:t>
            </a:r>
            <a:r>
              <a:rPr kumimoji="1" lang="zh-CN" altLang="en-US" dirty="0" smtClean="0"/>
              <a:t> </a:t>
            </a:r>
            <a:r>
              <a:rPr kumimoji="1" lang="en-US" altLang="zh-CN" dirty="0" smtClean="0"/>
              <a:t>processed</a:t>
            </a:r>
            <a:endParaRPr kumimoji="1" lang="zh-CN" altLang="en-US" dirty="0"/>
          </a:p>
        </p:txBody>
      </p:sp>
      <p:sp>
        <p:nvSpPr>
          <p:cNvPr id="21" name="文本框 20"/>
          <p:cNvSpPr txBox="1"/>
          <p:nvPr/>
        </p:nvSpPr>
        <p:spPr>
          <a:xfrm>
            <a:off x="5724628" y="5926714"/>
            <a:ext cx="6083570" cy="646331"/>
          </a:xfrm>
          <a:prstGeom prst="rect">
            <a:avLst/>
          </a:prstGeom>
          <a:noFill/>
        </p:spPr>
        <p:txBody>
          <a:bodyPr wrap="square" rtlCol="0">
            <a:spAutoFit/>
          </a:bodyPr>
          <a:lstStyle/>
          <a:p>
            <a:r>
              <a:rPr kumimoji="1" lang="en-US" altLang="zh-CN" dirty="0" smtClean="0"/>
              <a:t>Share</a:t>
            </a:r>
            <a:r>
              <a:rPr kumimoji="1" lang="zh-CN" altLang="en-US" dirty="0" smtClean="0"/>
              <a:t> </a:t>
            </a:r>
            <a:r>
              <a:rPr kumimoji="1" lang="en-US" altLang="zh-CN" dirty="0" smtClean="0"/>
              <a:t>state</a:t>
            </a:r>
            <a:r>
              <a:rPr kumimoji="1" lang="zh-CN" altLang="en-US" dirty="0" smtClean="0"/>
              <a:t> </a:t>
            </a:r>
            <a:r>
              <a:rPr kumimoji="1" lang="en-US" altLang="zh-CN" dirty="0" smtClean="0"/>
              <a:t>even</a:t>
            </a:r>
            <a:r>
              <a:rPr kumimoji="1" lang="zh-CN" altLang="en-US" dirty="0" smtClean="0"/>
              <a:t> </a:t>
            </a:r>
            <a:r>
              <a:rPr kumimoji="1" lang="en-US" altLang="zh-CN" dirty="0" smtClean="0"/>
              <a:t>across</a:t>
            </a:r>
            <a:r>
              <a:rPr kumimoji="1" lang="zh-CN" altLang="en-US" dirty="0" smtClean="0"/>
              <a:t> </a:t>
            </a:r>
            <a:r>
              <a:rPr kumimoji="1" lang="en-US" altLang="zh-CN" dirty="0" smtClean="0"/>
              <a:t>completely</a:t>
            </a:r>
            <a:r>
              <a:rPr kumimoji="1" lang="zh-CN" altLang="en-US" dirty="0" smtClean="0"/>
              <a:t> </a:t>
            </a:r>
            <a:r>
              <a:rPr kumimoji="1" lang="en-US" altLang="zh-CN" dirty="0" smtClean="0"/>
              <a:t>disjoint</a:t>
            </a:r>
            <a:r>
              <a:rPr kumimoji="1" lang="zh-CN" altLang="en-US" dirty="0" smtClean="0"/>
              <a:t> </a:t>
            </a:r>
            <a:r>
              <a:rPr kumimoji="1" lang="en-US" altLang="zh-CN" dirty="0" smtClean="0"/>
              <a:t>computation</a:t>
            </a:r>
            <a:r>
              <a:rPr kumimoji="1" lang="zh-CN" altLang="en-US" dirty="0" smtClean="0"/>
              <a:t> </a:t>
            </a:r>
            <a:r>
              <a:rPr kumimoji="1" lang="en-US" altLang="zh-CN" dirty="0" smtClean="0"/>
              <a:t>graphs</a:t>
            </a:r>
            <a:endParaRPr kumimoji="1" lang="zh-CN" altLang="en-US" dirty="0"/>
          </a:p>
        </p:txBody>
      </p:sp>
    </p:spTree>
    <p:extLst>
      <p:ext uri="{BB962C8B-B14F-4D97-AF65-F5344CB8AC3E}">
        <p14:creationId xmlns:p14="http://schemas.microsoft.com/office/powerpoint/2010/main" val="13996509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19197" y="265187"/>
            <a:ext cx="4844596" cy="1015663"/>
          </a:xfrm>
          <a:prstGeom prst="rect">
            <a:avLst/>
          </a:prstGeom>
          <a:noFill/>
        </p:spPr>
        <p:txBody>
          <a:bodyPr wrap="none" rtlCol="0">
            <a:spAutoFit/>
          </a:bodyPr>
          <a:lstStyle/>
          <a:p>
            <a:pPr>
              <a:lnSpc>
                <a:spcPct val="150000"/>
              </a:lnSpc>
            </a:pPr>
            <a:r>
              <a:rPr kumimoji="1" lang="en-US" altLang="zh-CN" sz="4000" dirty="0" smtClean="0"/>
              <a:t>Gradient</a:t>
            </a:r>
            <a:r>
              <a:rPr kumimoji="1" lang="zh-CN" altLang="en-US" sz="4000" dirty="0" smtClean="0"/>
              <a:t> </a:t>
            </a:r>
            <a:r>
              <a:rPr kumimoji="1" lang="en-US" altLang="zh-CN" sz="4000" dirty="0" smtClean="0"/>
              <a:t>Computation</a:t>
            </a:r>
            <a:endParaRPr kumimoji="1" lang="zh-CN" altLang="en-US" sz="4000"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pic>
        <p:nvPicPr>
          <p:cNvPr id="2" name="图片 1"/>
          <p:cNvPicPr>
            <a:picLocks noChangeAspect="1"/>
          </p:cNvPicPr>
          <p:nvPr/>
        </p:nvPicPr>
        <p:blipFill>
          <a:blip r:embed="rId4"/>
          <a:stretch>
            <a:fillRect/>
          </a:stretch>
        </p:blipFill>
        <p:spPr>
          <a:xfrm>
            <a:off x="3063267" y="1496291"/>
            <a:ext cx="6356455" cy="4756150"/>
          </a:xfrm>
          <a:prstGeom prst="rect">
            <a:avLst/>
          </a:prstGeom>
        </p:spPr>
      </p:pic>
    </p:spTree>
    <p:extLst>
      <p:ext uri="{BB962C8B-B14F-4D97-AF65-F5344CB8AC3E}">
        <p14:creationId xmlns:p14="http://schemas.microsoft.com/office/powerpoint/2010/main" val="13859674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19197" y="265187"/>
            <a:ext cx="3658309" cy="1015663"/>
          </a:xfrm>
          <a:prstGeom prst="rect">
            <a:avLst/>
          </a:prstGeom>
          <a:noFill/>
        </p:spPr>
        <p:txBody>
          <a:bodyPr wrap="none" rtlCol="0">
            <a:spAutoFit/>
          </a:bodyPr>
          <a:lstStyle/>
          <a:p>
            <a:pPr>
              <a:lnSpc>
                <a:spcPct val="150000"/>
              </a:lnSpc>
            </a:pPr>
            <a:r>
              <a:rPr kumimoji="1" lang="en-US" altLang="zh-CN" sz="4000" dirty="0" smtClean="0"/>
              <a:t>Partial</a:t>
            </a:r>
            <a:r>
              <a:rPr kumimoji="1" lang="zh-CN" altLang="en-US" sz="4000" dirty="0" smtClean="0"/>
              <a:t> </a:t>
            </a:r>
            <a:r>
              <a:rPr kumimoji="1" lang="en-US" altLang="zh-CN" sz="4000" dirty="0" smtClean="0"/>
              <a:t>Execution</a:t>
            </a:r>
            <a:endParaRPr kumimoji="1" lang="zh-CN" altLang="en-US" sz="4000"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pic>
        <p:nvPicPr>
          <p:cNvPr id="2" name="图片 1"/>
          <p:cNvPicPr>
            <a:picLocks noChangeAspect="1"/>
          </p:cNvPicPr>
          <p:nvPr/>
        </p:nvPicPr>
        <p:blipFill>
          <a:blip r:embed="rId4"/>
          <a:stretch>
            <a:fillRect/>
          </a:stretch>
        </p:blipFill>
        <p:spPr>
          <a:xfrm>
            <a:off x="2902878" y="1510146"/>
            <a:ext cx="6754315" cy="4665010"/>
          </a:xfrm>
          <a:prstGeom prst="rect">
            <a:avLst/>
          </a:prstGeom>
        </p:spPr>
      </p:pic>
    </p:spTree>
    <p:extLst>
      <p:ext uri="{BB962C8B-B14F-4D97-AF65-F5344CB8AC3E}">
        <p14:creationId xmlns:p14="http://schemas.microsoft.com/office/powerpoint/2010/main" val="15487330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19197" y="265187"/>
            <a:ext cx="4038157" cy="1015663"/>
          </a:xfrm>
          <a:prstGeom prst="rect">
            <a:avLst/>
          </a:prstGeom>
          <a:noFill/>
        </p:spPr>
        <p:txBody>
          <a:bodyPr wrap="none" rtlCol="0">
            <a:spAutoFit/>
          </a:bodyPr>
          <a:lstStyle/>
          <a:p>
            <a:pPr>
              <a:lnSpc>
                <a:spcPct val="150000"/>
              </a:lnSpc>
            </a:pPr>
            <a:r>
              <a:rPr kumimoji="1" lang="en-US" altLang="zh-CN" sz="4000" dirty="0" smtClean="0"/>
              <a:t>Device</a:t>
            </a:r>
            <a:r>
              <a:rPr kumimoji="1" lang="zh-CN" altLang="en-US" sz="4000" dirty="0" smtClean="0"/>
              <a:t> </a:t>
            </a:r>
            <a:r>
              <a:rPr kumimoji="1" lang="en-US" altLang="zh-CN" sz="4000" dirty="0" smtClean="0"/>
              <a:t>Constraints</a:t>
            </a:r>
            <a:endParaRPr kumimoji="1" lang="zh-CN" altLang="en-US" sz="4000"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
        <p:nvSpPr>
          <p:cNvPr id="3" name="文本框 2"/>
          <p:cNvSpPr txBox="1"/>
          <p:nvPr/>
        </p:nvSpPr>
        <p:spPr>
          <a:xfrm>
            <a:off x="1898073" y="2050473"/>
            <a:ext cx="9733306" cy="646331"/>
          </a:xfrm>
          <a:prstGeom prst="rect">
            <a:avLst/>
          </a:prstGeom>
          <a:noFill/>
        </p:spPr>
        <p:txBody>
          <a:bodyPr wrap="none" rtlCol="0">
            <a:spAutoFit/>
          </a:bodyPr>
          <a:lstStyle/>
          <a:p>
            <a:r>
              <a:rPr kumimoji="1" lang="en-US" altLang="zh-CN" dirty="0" smtClean="0"/>
              <a:t>Client</a:t>
            </a:r>
            <a:r>
              <a:rPr kumimoji="1" lang="zh-CN" altLang="en-US" dirty="0" smtClean="0"/>
              <a:t> </a:t>
            </a:r>
            <a:r>
              <a:rPr kumimoji="1" lang="en-US" altLang="zh-CN" dirty="0" smtClean="0"/>
              <a:t>can</a:t>
            </a:r>
            <a:r>
              <a:rPr kumimoji="1" lang="zh-CN" altLang="en-US" dirty="0" smtClean="0"/>
              <a:t> </a:t>
            </a:r>
            <a:r>
              <a:rPr kumimoji="1" lang="en-US" altLang="zh-CN" dirty="0" smtClean="0"/>
              <a:t>control</a:t>
            </a:r>
            <a:r>
              <a:rPr kumimoji="1" lang="zh-CN" altLang="en-US" dirty="0" smtClean="0"/>
              <a:t> </a:t>
            </a:r>
            <a:r>
              <a:rPr kumimoji="1" lang="en-US" altLang="zh-CN" dirty="0" smtClean="0"/>
              <a:t>the</a:t>
            </a:r>
            <a:r>
              <a:rPr kumimoji="1" lang="zh-CN" altLang="en-US" dirty="0" smtClean="0"/>
              <a:t> </a:t>
            </a:r>
            <a:r>
              <a:rPr kumimoji="1" lang="en-US" altLang="zh-CN" dirty="0" smtClean="0"/>
              <a:t>placement</a:t>
            </a:r>
            <a:r>
              <a:rPr kumimoji="1" lang="zh-CN" altLang="en-US" dirty="0" smtClean="0"/>
              <a:t> </a:t>
            </a:r>
            <a:r>
              <a:rPr kumimoji="1" lang="en-US" altLang="zh-CN" dirty="0" smtClean="0"/>
              <a:t>of</a:t>
            </a:r>
            <a:r>
              <a:rPr kumimoji="1" lang="zh-CN" altLang="en-US" dirty="0" smtClean="0"/>
              <a:t> </a:t>
            </a:r>
            <a:r>
              <a:rPr kumimoji="1" lang="en-US" altLang="zh-CN" dirty="0" smtClean="0"/>
              <a:t>nodes</a:t>
            </a:r>
            <a:r>
              <a:rPr kumimoji="1" lang="zh-CN" altLang="en-US" dirty="0" smtClean="0"/>
              <a:t> </a:t>
            </a:r>
            <a:r>
              <a:rPr kumimoji="1" lang="en-US" altLang="zh-CN" dirty="0" smtClean="0"/>
              <a:t>on</a:t>
            </a:r>
            <a:r>
              <a:rPr kumimoji="1" lang="zh-CN" altLang="en-US" dirty="0" smtClean="0"/>
              <a:t> </a:t>
            </a:r>
            <a:r>
              <a:rPr kumimoji="1" lang="en-US" altLang="zh-CN" dirty="0" smtClean="0"/>
              <a:t>devices</a:t>
            </a:r>
            <a:r>
              <a:rPr kumimoji="1" lang="zh-CN" altLang="en-US" dirty="0" smtClean="0"/>
              <a:t> </a:t>
            </a:r>
            <a:r>
              <a:rPr kumimoji="1" lang="en-US" altLang="zh-CN" dirty="0" smtClean="0"/>
              <a:t>by</a:t>
            </a:r>
            <a:r>
              <a:rPr kumimoji="1" lang="zh-CN" altLang="en-US" dirty="0" smtClean="0"/>
              <a:t> </a:t>
            </a:r>
            <a:r>
              <a:rPr kumimoji="1" lang="en-US" altLang="zh-CN" dirty="0" smtClean="0"/>
              <a:t>providing</a:t>
            </a:r>
            <a:r>
              <a:rPr kumimoji="1" lang="zh-CN" altLang="en-US" dirty="0" smtClean="0"/>
              <a:t> </a:t>
            </a:r>
            <a:r>
              <a:rPr kumimoji="1" lang="en-US" altLang="zh-CN" dirty="0" smtClean="0"/>
              <a:t>partial</a:t>
            </a:r>
            <a:r>
              <a:rPr kumimoji="1" lang="zh-CN" altLang="en-US" dirty="0" smtClean="0"/>
              <a:t> </a:t>
            </a:r>
            <a:r>
              <a:rPr kumimoji="1" lang="en-US" altLang="zh-CN" dirty="0" smtClean="0"/>
              <a:t>constraints</a:t>
            </a:r>
            <a:r>
              <a:rPr kumimoji="1" lang="zh-CN" altLang="en-US" dirty="0" smtClean="0"/>
              <a:t> </a:t>
            </a:r>
            <a:r>
              <a:rPr kumimoji="1" lang="en-US" altLang="zh-CN" dirty="0" smtClean="0"/>
              <a:t>for</a:t>
            </a:r>
            <a:r>
              <a:rPr kumimoji="1" lang="zh-CN" altLang="en-US" dirty="0" smtClean="0"/>
              <a:t> </a:t>
            </a:r>
            <a:r>
              <a:rPr kumimoji="1" lang="en-US" altLang="zh-CN" dirty="0" smtClean="0"/>
              <a:t>a</a:t>
            </a:r>
            <a:r>
              <a:rPr kumimoji="1" lang="zh-CN" altLang="en-US" dirty="0" smtClean="0"/>
              <a:t> </a:t>
            </a:r>
            <a:r>
              <a:rPr kumimoji="1" lang="en-US" altLang="zh-CN" dirty="0" smtClean="0"/>
              <a:t>node</a:t>
            </a:r>
            <a:r>
              <a:rPr kumimoji="1" lang="zh-CN" altLang="en-US" dirty="0" smtClean="0"/>
              <a:t> </a:t>
            </a:r>
            <a:r>
              <a:rPr kumimoji="1" lang="en-US" altLang="zh-CN" dirty="0" smtClean="0"/>
              <a:t>about</a:t>
            </a:r>
            <a:endParaRPr kumimoji="1" lang="zh-CN" altLang="en-US" dirty="0" smtClean="0"/>
          </a:p>
          <a:p>
            <a:r>
              <a:rPr kumimoji="1" lang="en-US" altLang="zh-CN" dirty="0" smtClean="0"/>
              <a:t>Which</a:t>
            </a:r>
            <a:r>
              <a:rPr kumimoji="1" lang="zh-CN" altLang="en-US" dirty="0" smtClean="0"/>
              <a:t> </a:t>
            </a:r>
            <a:r>
              <a:rPr kumimoji="1" lang="en-US" altLang="zh-CN" dirty="0" smtClean="0"/>
              <a:t>devices</a:t>
            </a:r>
            <a:r>
              <a:rPr kumimoji="1" lang="zh-CN" altLang="en-US" dirty="0" smtClean="0"/>
              <a:t> </a:t>
            </a:r>
            <a:r>
              <a:rPr kumimoji="1" lang="en-US" altLang="zh-CN" dirty="0" smtClean="0"/>
              <a:t>it</a:t>
            </a:r>
            <a:r>
              <a:rPr kumimoji="1" lang="zh-CN" altLang="en-US" dirty="0" smtClean="0"/>
              <a:t> </a:t>
            </a:r>
            <a:r>
              <a:rPr kumimoji="1" lang="en-US" altLang="zh-CN" dirty="0" smtClean="0"/>
              <a:t>can</a:t>
            </a:r>
            <a:r>
              <a:rPr kumimoji="1" lang="zh-CN" altLang="en-US" dirty="0" smtClean="0"/>
              <a:t> </a:t>
            </a:r>
            <a:r>
              <a:rPr kumimoji="1" lang="en-US" altLang="zh-CN" dirty="0" smtClean="0"/>
              <a:t>execute</a:t>
            </a:r>
            <a:r>
              <a:rPr kumimoji="1" lang="zh-CN" altLang="en-US" dirty="0" smtClean="0"/>
              <a:t> </a:t>
            </a:r>
            <a:r>
              <a:rPr kumimoji="1" lang="en-US" altLang="zh-CN" dirty="0" smtClean="0"/>
              <a:t>on.</a:t>
            </a:r>
            <a:endParaRPr kumimoji="1" lang="zh-CN" altLang="en-US" dirty="0"/>
          </a:p>
        </p:txBody>
      </p:sp>
    </p:spTree>
    <p:extLst>
      <p:ext uri="{BB962C8B-B14F-4D97-AF65-F5344CB8AC3E}">
        <p14:creationId xmlns:p14="http://schemas.microsoft.com/office/powerpoint/2010/main" val="9877546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19197" y="265187"/>
            <a:ext cx="2829685" cy="1015663"/>
          </a:xfrm>
          <a:prstGeom prst="rect">
            <a:avLst/>
          </a:prstGeom>
          <a:noFill/>
        </p:spPr>
        <p:txBody>
          <a:bodyPr wrap="none" rtlCol="0">
            <a:spAutoFit/>
          </a:bodyPr>
          <a:lstStyle/>
          <a:p>
            <a:pPr>
              <a:lnSpc>
                <a:spcPct val="150000"/>
              </a:lnSpc>
            </a:pPr>
            <a:r>
              <a:rPr kumimoji="1" lang="en-US" altLang="zh-CN" sz="4000" dirty="0" smtClean="0"/>
              <a:t>Control</a:t>
            </a:r>
            <a:r>
              <a:rPr kumimoji="1" lang="zh-CN" altLang="en-US" sz="4000" dirty="0" smtClean="0"/>
              <a:t> </a:t>
            </a:r>
            <a:r>
              <a:rPr kumimoji="1" lang="en-US" altLang="zh-CN" sz="4000" dirty="0" smtClean="0"/>
              <a:t>Flow</a:t>
            </a:r>
            <a:endParaRPr kumimoji="1" lang="zh-CN" altLang="en-US" sz="4000"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
        <p:nvSpPr>
          <p:cNvPr id="2" name="文本框 1"/>
          <p:cNvSpPr txBox="1"/>
          <p:nvPr/>
        </p:nvSpPr>
        <p:spPr>
          <a:xfrm>
            <a:off x="1717963" y="2438400"/>
            <a:ext cx="9099607" cy="646331"/>
          </a:xfrm>
          <a:prstGeom prst="rect">
            <a:avLst/>
          </a:prstGeom>
          <a:noFill/>
        </p:spPr>
        <p:txBody>
          <a:bodyPr wrap="none" rtlCol="0">
            <a:spAutoFit/>
          </a:bodyPr>
          <a:lstStyle/>
          <a:p>
            <a:r>
              <a:rPr kumimoji="1" lang="en-US" altLang="zh-CN" dirty="0" smtClean="0"/>
              <a:t>High-level</a:t>
            </a:r>
            <a:r>
              <a:rPr kumimoji="1" lang="zh-CN" altLang="en-US" dirty="0" smtClean="0"/>
              <a:t> </a:t>
            </a:r>
            <a:r>
              <a:rPr kumimoji="1" lang="en-US" altLang="zh-CN" dirty="0" smtClean="0"/>
              <a:t>programming</a:t>
            </a:r>
            <a:r>
              <a:rPr kumimoji="1" lang="zh-CN" altLang="en-US" dirty="0" smtClean="0"/>
              <a:t> </a:t>
            </a:r>
            <a:r>
              <a:rPr kumimoji="1" lang="en-US" altLang="zh-CN" dirty="0" smtClean="0"/>
              <a:t>constructs</a:t>
            </a:r>
            <a:r>
              <a:rPr kumimoji="1" lang="zh-CN" altLang="en-US" dirty="0" smtClean="0"/>
              <a:t> </a:t>
            </a:r>
            <a:r>
              <a:rPr kumimoji="1" lang="en-US" altLang="zh-CN" dirty="0" smtClean="0"/>
              <a:t>such</a:t>
            </a:r>
            <a:r>
              <a:rPr kumimoji="1" lang="zh-CN" altLang="en-US" dirty="0" smtClean="0"/>
              <a:t> </a:t>
            </a:r>
            <a:r>
              <a:rPr kumimoji="1" lang="en-US" altLang="zh-CN" dirty="0" smtClean="0"/>
              <a:t>if-conditionals</a:t>
            </a:r>
            <a:r>
              <a:rPr kumimoji="1" lang="zh-CN" altLang="en-US" dirty="0" smtClean="0"/>
              <a:t> </a:t>
            </a:r>
            <a:r>
              <a:rPr kumimoji="1" lang="en-US" altLang="zh-CN" dirty="0" smtClean="0"/>
              <a:t>and</a:t>
            </a:r>
            <a:r>
              <a:rPr kumimoji="1" lang="zh-CN" altLang="en-US" dirty="0" smtClean="0"/>
              <a:t> </a:t>
            </a:r>
            <a:r>
              <a:rPr kumimoji="1" lang="en-US" altLang="zh-CN" dirty="0" smtClean="0"/>
              <a:t>while-loops</a:t>
            </a:r>
            <a:r>
              <a:rPr kumimoji="1" lang="zh-CN" altLang="en-US" dirty="0" smtClean="0"/>
              <a:t> </a:t>
            </a:r>
            <a:r>
              <a:rPr kumimoji="1" lang="en-US" altLang="zh-CN" dirty="0" smtClean="0"/>
              <a:t>can</a:t>
            </a:r>
            <a:r>
              <a:rPr kumimoji="1" lang="zh-CN" altLang="en-US" dirty="0" smtClean="0"/>
              <a:t> </a:t>
            </a:r>
            <a:r>
              <a:rPr kumimoji="1" lang="en-US" altLang="zh-CN" dirty="0" smtClean="0"/>
              <a:t>be</a:t>
            </a:r>
            <a:r>
              <a:rPr kumimoji="1" lang="zh-CN" altLang="en-US" dirty="0" smtClean="0"/>
              <a:t> </a:t>
            </a:r>
            <a:r>
              <a:rPr kumimoji="1" lang="en-US" altLang="zh-CN" dirty="0" smtClean="0"/>
              <a:t>easily</a:t>
            </a:r>
            <a:r>
              <a:rPr kumimoji="1" lang="zh-CN" altLang="en-US" dirty="0" smtClean="0"/>
              <a:t> </a:t>
            </a:r>
            <a:r>
              <a:rPr kumimoji="1" lang="en-US" altLang="zh-CN" dirty="0" smtClean="0"/>
              <a:t>compiled</a:t>
            </a:r>
            <a:r>
              <a:rPr kumimoji="1" lang="zh-CN" altLang="en-US" dirty="0" smtClean="0"/>
              <a:t> </a:t>
            </a:r>
          </a:p>
          <a:p>
            <a:r>
              <a:rPr kumimoji="1" lang="en-US" altLang="zh-CN" dirty="0" smtClean="0"/>
              <a:t>Into</a:t>
            </a:r>
            <a:r>
              <a:rPr kumimoji="1" lang="zh-CN" altLang="en-US" dirty="0" smtClean="0"/>
              <a:t> </a:t>
            </a:r>
            <a:r>
              <a:rPr kumimoji="1" lang="en-US" altLang="zh-CN" dirty="0" smtClean="0"/>
              <a:t>dataflow</a:t>
            </a:r>
            <a:r>
              <a:rPr kumimoji="1" lang="zh-CN" altLang="en-US" dirty="0" smtClean="0"/>
              <a:t> </a:t>
            </a:r>
            <a:r>
              <a:rPr kumimoji="1" lang="en-US" altLang="zh-CN" dirty="0" smtClean="0"/>
              <a:t>graph</a:t>
            </a:r>
            <a:r>
              <a:rPr kumimoji="1" lang="zh-CN" altLang="en-US" dirty="0" smtClean="0"/>
              <a:t> </a:t>
            </a:r>
            <a:r>
              <a:rPr kumimoji="1" lang="en-US" altLang="zh-CN" dirty="0" smtClean="0"/>
              <a:t>with</a:t>
            </a:r>
            <a:r>
              <a:rPr kumimoji="1" lang="zh-CN" altLang="en-US" dirty="0" smtClean="0"/>
              <a:t> </a:t>
            </a:r>
            <a:r>
              <a:rPr kumimoji="1" lang="en-US" altLang="zh-CN" dirty="0" smtClean="0"/>
              <a:t>these</a:t>
            </a:r>
            <a:r>
              <a:rPr kumimoji="1" lang="zh-CN" altLang="en-US" dirty="0" smtClean="0"/>
              <a:t> </a:t>
            </a:r>
            <a:r>
              <a:rPr kumimoji="1" lang="en-US" altLang="zh-CN" dirty="0" smtClean="0"/>
              <a:t>control</a:t>
            </a:r>
            <a:r>
              <a:rPr kumimoji="1" lang="zh-CN" altLang="en-US" dirty="0" smtClean="0"/>
              <a:t> </a:t>
            </a:r>
            <a:r>
              <a:rPr kumimoji="1" lang="en-US" altLang="zh-CN" dirty="0" smtClean="0"/>
              <a:t>flow</a:t>
            </a:r>
            <a:r>
              <a:rPr kumimoji="1" lang="zh-CN" altLang="en-US" dirty="0" smtClean="0"/>
              <a:t> </a:t>
            </a:r>
            <a:r>
              <a:rPr kumimoji="1" lang="en-US" altLang="zh-CN" dirty="0" smtClean="0"/>
              <a:t>operators.</a:t>
            </a:r>
            <a:endParaRPr kumimoji="1" lang="zh-CN" altLang="en-US" dirty="0"/>
          </a:p>
        </p:txBody>
      </p:sp>
    </p:spTree>
    <p:extLst>
      <p:ext uri="{BB962C8B-B14F-4D97-AF65-F5344CB8AC3E}">
        <p14:creationId xmlns:p14="http://schemas.microsoft.com/office/powerpoint/2010/main" val="909303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17961" y="237478"/>
            <a:ext cx="3712427" cy="1015663"/>
          </a:xfrm>
          <a:prstGeom prst="rect">
            <a:avLst/>
          </a:prstGeom>
          <a:noFill/>
        </p:spPr>
        <p:txBody>
          <a:bodyPr wrap="none" rtlCol="0">
            <a:spAutoFit/>
          </a:bodyPr>
          <a:lstStyle/>
          <a:p>
            <a:pPr>
              <a:lnSpc>
                <a:spcPct val="150000"/>
              </a:lnSpc>
            </a:pPr>
            <a:r>
              <a:rPr kumimoji="1" lang="en-US" altLang="zh-CN" sz="4000" dirty="0" smtClean="0"/>
              <a:t>Input</a:t>
            </a:r>
            <a:r>
              <a:rPr kumimoji="1" lang="zh-CN" altLang="en-US" sz="4000" dirty="0" smtClean="0"/>
              <a:t> </a:t>
            </a:r>
            <a:r>
              <a:rPr kumimoji="1" lang="en-US" altLang="zh-CN" sz="4000" dirty="0" smtClean="0"/>
              <a:t>Operations</a:t>
            </a:r>
            <a:endParaRPr kumimoji="1" lang="zh-CN" altLang="en-US" sz="4000"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
        <p:nvSpPr>
          <p:cNvPr id="2" name="文本框 1"/>
          <p:cNvSpPr txBox="1"/>
          <p:nvPr/>
        </p:nvSpPr>
        <p:spPr>
          <a:xfrm>
            <a:off x="1717963" y="2438400"/>
            <a:ext cx="9822817" cy="369332"/>
          </a:xfrm>
          <a:prstGeom prst="rect">
            <a:avLst/>
          </a:prstGeom>
          <a:noFill/>
        </p:spPr>
        <p:txBody>
          <a:bodyPr wrap="none" rtlCol="0">
            <a:spAutoFit/>
          </a:bodyPr>
          <a:lstStyle/>
          <a:p>
            <a:r>
              <a:rPr kumimoji="1" lang="en-US" altLang="zh-CN" dirty="0" smtClean="0"/>
              <a:t>An</a:t>
            </a:r>
            <a:r>
              <a:rPr kumimoji="1" lang="zh-CN" altLang="en-US" dirty="0" smtClean="0"/>
              <a:t> </a:t>
            </a:r>
            <a:r>
              <a:rPr kumimoji="1" lang="en-US" altLang="zh-CN" dirty="0" smtClean="0"/>
              <a:t>special</a:t>
            </a:r>
            <a:r>
              <a:rPr kumimoji="1" lang="zh-CN" altLang="en-US" dirty="0" smtClean="0"/>
              <a:t> </a:t>
            </a:r>
            <a:r>
              <a:rPr kumimoji="1" lang="en-US" altLang="zh-CN" dirty="0" smtClean="0"/>
              <a:t>node</a:t>
            </a:r>
            <a:r>
              <a:rPr kumimoji="1" lang="zh-CN" altLang="en-US" dirty="0" smtClean="0"/>
              <a:t> </a:t>
            </a:r>
            <a:r>
              <a:rPr kumimoji="1" lang="en-US" altLang="zh-CN" dirty="0" smtClean="0"/>
              <a:t>in</a:t>
            </a:r>
            <a:r>
              <a:rPr kumimoji="1" lang="zh-CN" altLang="en-US" dirty="0" smtClean="0"/>
              <a:t> </a:t>
            </a:r>
            <a:r>
              <a:rPr kumimoji="1" lang="en-US" altLang="zh-CN" dirty="0" smtClean="0"/>
              <a:t>graph:</a:t>
            </a:r>
            <a:r>
              <a:rPr kumimoji="1" lang="zh-CN" altLang="en-US" dirty="0" smtClean="0"/>
              <a:t> </a:t>
            </a:r>
            <a:r>
              <a:rPr kumimoji="1" lang="en-US" altLang="zh-CN" dirty="0" smtClean="0"/>
              <a:t>efficient</a:t>
            </a:r>
            <a:r>
              <a:rPr kumimoji="1" lang="zh-CN" altLang="en-US" dirty="0" smtClean="0"/>
              <a:t> </a:t>
            </a:r>
            <a:r>
              <a:rPr kumimoji="1" lang="en-US" altLang="zh-CN" dirty="0" smtClean="0"/>
              <a:t>mechanism</a:t>
            </a:r>
            <a:r>
              <a:rPr kumimoji="1" lang="zh-CN" altLang="en-US" dirty="0" smtClean="0"/>
              <a:t> </a:t>
            </a:r>
            <a:r>
              <a:rPr kumimoji="1" lang="en-US" altLang="zh-CN" dirty="0" smtClean="0"/>
              <a:t>used</a:t>
            </a:r>
            <a:r>
              <a:rPr kumimoji="1" lang="zh-CN" altLang="en-US" dirty="0" smtClean="0"/>
              <a:t> </a:t>
            </a:r>
            <a:r>
              <a:rPr kumimoji="1" lang="en-US" altLang="zh-CN" dirty="0" smtClean="0"/>
              <a:t>for</a:t>
            </a:r>
            <a:r>
              <a:rPr kumimoji="1" lang="zh-CN" altLang="en-US" dirty="0" smtClean="0"/>
              <a:t> </a:t>
            </a:r>
            <a:r>
              <a:rPr kumimoji="1" lang="en-US" altLang="zh-CN" dirty="0" smtClean="0"/>
              <a:t>training</a:t>
            </a:r>
            <a:r>
              <a:rPr kumimoji="1" lang="zh-CN" altLang="en-US" dirty="0" smtClean="0"/>
              <a:t> </a:t>
            </a:r>
            <a:r>
              <a:rPr kumimoji="1" lang="en-US" altLang="zh-CN" dirty="0" smtClean="0"/>
              <a:t>large-scale</a:t>
            </a:r>
            <a:r>
              <a:rPr kumimoji="1" lang="zh-CN" altLang="en-US" dirty="0" smtClean="0"/>
              <a:t> </a:t>
            </a:r>
            <a:r>
              <a:rPr kumimoji="1" lang="en-US" altLang="zh-CN" dirty="0" smtClean="0"/>
              <a:t>machine</a:t>
            </a:r>
            <a:r>
              <a:rPr kumimoji="1" lang="zh-CN" altLang="en-US" dirty="0" smtClean="0"/>
              <a:t> </a:t>
            </a:r>
            <a:r>
              <a:rPr kumimoji="1" lang="en-US" altLang="zh-CN" dirty="0" smtClean="0"/>
              <a:t>learning</a:t>
            </a:r>
            <a:r>
              <a:rPr kumimoji="1" lang="zh-CN" altLang="en-US" dirty="0" smtClean="0"/>
              <a:t> </a:t>
            </a:r>
            <a:r>
              <a:rPr kumimoji="1" lang="en-US" altLang="zh-CN" dirty="0" smtClean="0"/>
              <a:t>models</a:t>
            </a:r>
            <a:endParaRPr kumimoji="1" lang="zh-CN" altLang="en-US" dirty="0"/>
          </a:p>
        </p:txBody>
      </p:sp>
    </p:spTree>
    <p:extLst>
      <p:ext uri="{BB962C8B-B14F-4D97-AF65-F5344CB8AC3E}">
        <p14:creationId xmlns:p14="http://schemas.microsoft.com/office/powerpoint/2010/main" val="18663188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357052" y="292897"/>
            <a:ext cx="1778051" cy="1015663"/>
          </a:xfrm>
          <a:prstGeom prst="rect">
            <a:avLst/>
          </a:prstGeom>
          <a:noFill/>
        </p:spPr>
        <p:txBody>
          <a:bodyPr wrap="none" rtlCol="0">
            <a:spAutoFit/>
          </a:bodyPr>
          <a:lstStyle/>
          <a:p>
            <a:pPr>
              <a:lnSpc>
                <a:spcPct val="150000"/>
              </a:lnSpc>
            </a:pPr>
            <a:r>
              <a:rPr kumimoji="1" lang="en-US" altLang="zh-CN" sz="4000" smtClean="0"/>
              <a:t>Queues</a:t>
            </a:r>
            <a:endParaRPr kumimoji="1" lang="zh-CN" altLang="en-US" sz="4000"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
        <p:nvSpPr>
          <p:cNvPr id="2" name="文本框 1"/>
          <p:cNvSpPr txBox="1"/>
          <p:nvPr/>
        </p:nvSpPr>
        <p:spPr>
          <a:xfrm>
            <a:off x="1717963" y="2438400"/>
            <a:ext cx="9486379" cy="646331"/>
          </a:xfrm>
          <a:prstGeom prst="rect">
            <a:avLst/>
          </a:prstGeom>
          <a:noFill/>
        </p:spPr>
        <p:txBody>
          <a:bodyPr wrap="none" rtlCol="0">
            <a:spAutoFit/>
          </a:bodyPr>
          <a:lstStyle/>
          <a:p>
            <a:r>
              <a:rPr kumimoji="1" lang="en-US" altLang="zh-CN" dirty="0" smtClean="0"/>
              <a:t>Allow</a:t>
            </a:r>
            <a:r>
              <a:rPr kumimoji="1" lang="zh-CN" altLang="en-US" dirty="0" smtClean="0"/>
              <a:t> </a:t>
            </a:r>
            <a:r>
              <a:rPr kumimoji="1" lang="en-US" altLang="zh-CN" dirty="0" smtClean="0"/>
              <a:t>input</a:t>
            </a:r>
            <a:r>
              <a:rPr kumimoji="1" lang="zh-CN" altLang="en-US" dirty="0" smtClean="0"/>
              <a:t> </a:t>
            </a:r>
            <a:r>
              <a:rPr kumimoji="1" lang="en-US" altLang="zh-CN" dirty="0" smtClean="0"/>
              <a:t>data</a:t>
            </a:r>
            <a:r>
              <a:rPr kumimoji="1" lang="zh-CN" altLang="en-US" dirty="0" smtClean="0"/>
              <a:t> </a:t>
            </a:r>
            <a:r>
              <a:rPr kumimoji="1" lang="en-US" altLang="zh-CN" dirty="0" smtClean="0"/>
              <a:t>to</a:t>
            </a:r>
            <a:r>
              <a:rPr kumimoji="1" lang="zh-CN" altLang="en-US" dirty="0" smtClean="0"/>
              <a:t> </a:t>
            </a:r>
            <a:r>
              <a:rPr kumimoji="1" lang="en-US" altLang="zh-CN" dirty="0" err="1" smtClean="0"/>
              <a:t>prefetched</a:t>
            </a:r>
            <a:r>
              <a:rPr kumimoji="1" lang="zh-CN" altLang="en-US" dirty="0" smtClean="0"/>
              <a:t> </a:t>
            </a:r>
            <a:r>
              <a:rPr kumimoji="1" lang="en-US" altLang="zh-CN" dirty="0" smtClean="0"/>
              <a:t>from</a:t>
            </a:r>
            <a:r>
              <a:rPr kumimoji="1" lang="zh-CN" altLang="en-US" dirty="0" smtClean="0"/>
              <a:t> </a:t>
            </a:r>
            <a:r>
              <a:rPr kumimoji="1" lang="en-US" altLang="zh-CN" dirty="0" smtClean="0"/>
              <a:t>disk</a:t>
            </a:r>
            <a:r>
              <a:rPr kumimoji="1" lang="zh-CN" altLang="en-US" dirty="0" smtClean="0"/>
              <a:t> </a:t>
            </a:r>
            <a:r>
              <a:rPr kumimoji="1" lang="en-US" altLang="zh-CN" dirty="0" smtClean="0"/>
              <a:t>files</a:t>
            </a:r>
            <a:r>
              <a:rPr kumimoji="1" lang="zh-CN" altLang="en-US" dirty="0" smtClean="0"/>
              <a:t> </a:t>
            </a:r>
            <a:r>
              <a:rPr kumimoji="1" lang="en-US" altLang="zh-CN" dirty="0" smtClean="0"/>
              <a:t>while</a:t>
            </a:r>
            <a:r>
              <a:rPr kumimoji="1" lang="zh-CN" altLang="en-US" dirty="0" smtClean="0"/>
              <a:t> </a:t>
            </a:r>
            <a:r>
              <a:rPr kumimoji="1" lang="en-US" altLang="zh-CN" dirty="0" smtClean="0"/>
              <a:t>a</a:t>
            </a:r>
            <a:r>
              <a:rPr kumimoji="1" lang="zh-CN" altLang="en-US" dirty="0" smtClean="0"/>
              <a:t> </a:t>
            </a:r>
            <a:r>
              <a:rPr kumimoji="1" lang="en-US" altLang="zh-CN" dirty="0" smtClean="0"/>
              <a:t>previous</a:t>
            </a:r>
            <a:r>
              <a:rPr kumimoji="1" lang="zh-CN" altLang="en-US" dirty="0" smtClean="0"/>
              <a:t> </a:t>
            </a:r>
            <a:r>
              <a:rPr kumimoji="1" lang="en-US" altLang="zh-CN" dirty="0" smtClean="0"/>
              <a:t>batch</a:t>
            </a:r>
            <a:r>
              <a:rPr kumimoji="1" lang="zh-CN" altLang="en-US" dirty="0" smtClean="0"/>
              <a:t> </a:t>
            </a:r>
            <a:r>
              <a:rPr kumimoji="1" lang="en-US" altLang="zh-CN" dirty="0" smtClean="0"/>
              <a:t>of</a:t>
            </a:r>
            <a:r>
              <a:rPr kumimoji="1" lang="zh-CN" altLang="en-US" dirty="0" smtClean="0"/>
              <a:t> </a:t>
            </a:r>
            <a:r>
              <a:rPr kumimoji="1" lang="en-US" altLang="zh-CN" dirty="0" smtClean="0"/>
              <a:t>data</a:t>
            </a:r>
            <a:r>
              <a:rPr kumimoji="1" lang="zh-CN" altLang="en-US" dirty="0" smtClean="0"/>
              <a:t> </a:t>
            </a:r>
            <a:r>
              <a:rPr kumimoji="1" lang="en-US" altLang="zh-CN" dirty="0" smtClean="0"/>
              <a:t>is</a:t>
            </a:r>
            <a:r>
              <a:rPr kumimoji="1" lang="zh-CN" altLang="en-US" dirty="0" smtClean="0"/>
              <a:t> </a:t>
            </a:r>
            <a:r>
              <a:rPr kumimoji="1" lang="en-US" altLang="zh-CN" dirty="0" smtClean="0"/>
              <a:t>still</a:t>
            </a:r>
            <a:r>
              <a:rPr kumimoji="1" lang="zh-CN" altLang="en-US" dirty="0" smtClean="0"/>
              <a:t> </a:t>
            </a:r>
            <a:r>
              <a:rPr kumimoji="1" lang="en-US" altLang="zh-CN" dirty="0" smtClean="0"/>
              <a:t>being</a:t>
            </a:r>
            <a:r>
              <a:rPr kumimoji="1" lang="zh-CN" altLang="en-US" dirty="0" smtClean="0"/>
              <a:t> </a:t>
            </a:r>
            <a:r>
              <a:rPr kumimoji="1" lang="en-US" altLang="zh-CN" dirty="0" smtClean="0"/>
              <a:t>processed</a:t>
            </a:r>
            <a:r>
              <a:rPr kumimoji="1" lang="zh-CN" altLang="en-US" dirty="0" smtClean="0"/>
              <a:t> </a:t>
            </a:r>
            <a:endParaRPr kumimoji="1" lang="zh-CN" altLang="en-US" dirty="0"/>
          </a:p>
          <a:p>
            <a:r>
              <a:rPr kumimoji="1" lang="en-US" altLang="zh-CN" dirty="0"/>
              <a:t>b</a:t>
            </a:r>
            <a:r>
              <a:rPr kumimoji="1" lang="en-US" altLang="zh-CN" dirty="0" smtClean="0"/>
              <a:t>y</a:t>
            </a:r>
            <a:r>
              <a:rPr kumimoji="1" lang="zh-CN" altLang="en-US" dirty="0" smtClean="0"/>
              <a:t> </a:t>
            </a:r>
            <a:r>
              <a:rPr kumimoji="1" lang="en-US" altLang="zh-CN" dirty="0" smtClean="0"/>
              <a:t>the</a:t>
            </a:r>
            <a:r>
              <a:rPr kumimoji="1" lang="zh-CN" altLang="en-US" dirty="0" smtClean="0"/>
              <a:t> </a:t>
            </a:r>
            <a:r>
              <a:rPr kumimoji="1" lang="en-US" altLang="zh-CN" dirty="0" smtClean="0"/>
              <a:t>model</a:t>
            </a:r>
            <a:endParaRPr kumimoji="1" lang="zh-CN" altLang="en-US" dirty="0"/>
          </a:p>
        </p:txBody>
      </p:sp>
    </p:spTree>
    <p:extLst>
      <p:ext uri="{BB962C8B-B14F-4D97-AF65-F5344CB8AC3E}">
        <p14:creationId xmlns:p14="http://schemas.microsoft.com/office/powerpoint/2010/main" val="18339447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56106" y="1321883"/>
            <a:ext cx="9799093" cy="3046988"/>
          </a:xfrm>
          <a:prstGeom prst="rect">
            <a:avLst/>
          </a:prstGeom>
          <a:noFill/>
        </p:spPr>
        <p:txBody>
          <a:bodyPr wrap="square" rtlCol="0">
            <a:spAutoFit/>
          </a:bodyPr>
          <a:lstStyle/>
          <a:p>
            <a:pPr marL="400050" indent="-400050">
              <a:lnSpc>
                <a:spcPct val="200000"/>
              </a:lnSpc>
              <a:buFont typeface="+mj-lt"/>
              <a:buAutoNum type="arabicPeriod"/>
            </a:pPr>
            <a:r>
              <a:rPr kumimoji="1" lang="en-US" altLang="zh-CN" sz="3200" dirty="0" err="1" smtClean="0"/>
              <a:t>TensorFlow</a:t>
            </a:r>
            <a:r>
              <a:rPr kumimoji="1" lang="zh-CN" altLang="en-US" sz="3200" dirty="0" smtClean="0"/>
              <a:t> </a:t>
            </a:r>
            <a:r>
              <a:rPr kumimoji="1" lang="en-US" altLang="zh-CN" sz="3200" dirty="0" smtClean="0"/>
              <a:t>Features</a:t>
            </a:r>
            <a:endParaRPr kumimoji="1" lang="zh-CN" altLang="en-US" sz="3200" dirty="0" smtClean="0"/>
          </a:p>
          <a:p>
            <a:pPr marL="400050" indent="-400050">
              <a:lnSpc>
                <a:spcPct val="200000"/>
              </a:lnSpc>
              <a:buFont typeface="+mj-lt"/>
              <a:buAutoNum type="arabicPeriod"/>
            </a:pPr>
            <a:r>
              <a:rPr kumimoji="1" lang="en-US" altLang="zh-CN" sz="3200" dirty="0" err="1" smtClean="0"/>
              <a:t>TensorFlow</a:t>
            </a:r>
            <a:r>
              <a:rPr kumimoji="1" lang="zh-CN" altLang="en-US" sz="3200" dirty="0" smtClean="0"/>
              <a:t> </a:t>
            </a:r>
            <a:r>
              <a:rPr kumimoji="1" lang="en-US" altLang="zh-CN" sz="3200" dirty="0" smtClean="0"/>
              <a:t>And</a:t>
            </a:r>
            <a:r>
              <a:rPr kumimoji="1" lang="zh-CN" altLang="en-US" sz="3200" dirty="0" smtClean="0"/>
              <a:t> </a:t>
            </a:r>
            <a:r>
              <a:rPr kumimoji="1" lang="en-US" altLang="zh-CN" sz="3200" dirty="0" smtClean="0"/>
              <a:t>Deep</a:t>
            </a:r>
            <a:r>
              <a:rPr kumimoji="1" lang="zh-CN" altLang="en-US" sz="3200" dirty="0" smtClean="0"/>
              <a:t> </a:t>
            </a:r>
            <a:r>
              <a:rPr kumimoji="1" lang="en-US" altLang="zh-CN" sz="3200" dirty="0" smtClean="0"/>
              <a:t>CV</a:t>
            </a:r>
            <a:endParaRPr kumimoji="1" lang="zh-CN" altLang="en-US" sz="3200" dirty="0" smtClean="0"/>
          </a:p>
          <a:p>
            <a:pPr marL="400050" indent="-400050">
              <a:lnSpc>
                <a:spcPct val="200000"/>
              </a:lnSpc>
              <a:buFont typeface="+mj-lt"/>
              <a:buAutoNum type="arabicPeriod"/>
            </a:pPr>
            <a:r>
              <a:rPr kumimoji="1" lang="en-US" altLang="zh-CN" sz="3200" dirty="0" err="1" smtClean="0"/>
              <a:t>TFLearn</a:t>
            </a:r>
            <a:r>
              <a:rPr kumimoji="1" lang="zh-CN" altLang="en-US" sz="3200" dirty="0"/>
              <a:t> </a:t>
            </a:r>
            <a:r>
              <a:rPr kumimoji="1" lang="en-US" altLang="zh-CN" sz="3200" dirty="0" smtClean="0"/>
              <a:t>Introduction</a:t>
            </a:r>
            <a:endParaRPr kumimoji="1" lang="zh-CN" altLang="en-US" sz="3200" dirty="0"/>
          </a:p>
        </p:txBody>
      </p:sp>
      <p:sp>
        <p:nvSpPr>
          <p:cNvPr id="5" name="文本框 4"/>
          <p:cNvSpPr txBox="1"/>
          <p:nvPr/>
        </p:nvSpPr>
        <p:spPr>
          <a:xfrm>
            <a:off x="4800600" y="293914"/>
            <a:ext cx="2031325" cy="707886"/>
          </a:xfrm>
          <a:prstGeom prst="rect">
            <a:avLst/>
          </a:prstGeom>
          <a:noFill/>
        </p:spPr>
        <p:txBody>
          <a:bodyPr wrap="none" rtlCol="0">
            <a:spAutoFit/>
          </a:bodyPr>
          <a:lstStyle/>
          <a:p>
            <a:r>
              <a:rPr kumimoji="1" lang="en-US" altLang="zh-CN" sz="4000" dirty="0" smtClean="0">
                <a:latin typeface="+mj-lt"/>
              </a:rPr>
              <a:t>OUTLINE</a:t>
            </a:r>
            <a:endParaRPr kumimoji="1" lang="zh-CN" altLang="en-US" sz="4000" dirty="0">
              <a:latin typeface="+mj-lt"/>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Tree>
    <p:extLst>
      <p:ext uri="{BB962C8B-B14F-4D97-AF65-F5344CB8AC3E}">
        <p14:creationId xmlns:p14="http://schemas.microsoft.com/office/powerpoint/2010/main" val="8852477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357052" y="292897"/>
            <a:ext cx="2417393" cy="1015663"/>
          </a:xfrm>
          <a:prstGeom prst="rect">
            <a:avLst/>
          </a:prstGeom>
          <a:noFill/>
        </p:spPr>
        <p:txBody>
          <a:bodyPr wrap="none" rtlCol="0">
            <a:spAutoFit/>
          </a:bodyPr>
          <a:lstStyle/>
          <a:p>
            <a:pPr>
              <a:lnSpc>
                <a:spcPct val="150000"/>
              </a:lnSpc>
            </a:pPr>
            <a:r>
              <a:rPr kumimoji="1" lang="en-US" altLang="zh-CN" sz="4000" dirty="0" smtClean="0"/>
              <a:t>Containers</a:t>
            </a:r>
            <a:endParaRPr kumimoji="1" lang="zh-CN" altLang="en-US" sz="4000"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
        <p:nvSpPr>
          <p:cNvPr id="2" name="文本框 1"/>
          <p:cNvSpPr txBox="1"/>
          <p:nvPr/>
        </p:nvSpPr>
        <p:spPr>
          <a:xfrm>
            <a:off x="1717963" y="2438400"/>
            <a:ext cx="9486379" cy="646331"/>
          </a:xfrm>
          <a:prstGeom prst="rect">
            <a:avLst/>
          </a:prstGeom>
          <a:noFill/>
        </p:spPr>
        <p:txBody>
          <a:bodyPr wrap="none" rtlCol="0">
            <a:spAutoFit/>
          </a:bodyPr>
          <a:lstStyle/>
          <a:p>
            <a:r>
              <a:rPr kumimoji="1" lang="en-US" altLang="zh-CN" dirty="0" smtClean="0"/>
              <a:t>Allow</a:t>
            </a:r>
            <a:r>
              <a:rPr kumimoji="1" lang="zh-CN" altLang="en-US" dirty="0" smtClean="0"/>
              <a:t> </a:t>
            </a:r>
            <a:r>
              <a:rPr kumimoji="1" lang="en-US" altLang="zh-CN" dirty="0" smtClean="0"/>
              <a:t>input</a:t>
            </a:r>
            <a:r>
              <a:rPr kumimoji="1" lang="zh-CN" altLang="en-US" dirty="0" smtClean="0"/>
              <a:t> </a:t>
            </a:r>
            <a:r>
              <a:rPr kumimoji="1" lang="en-US" altLang="zh-CN" dirty="0" smtClean="0"/>
              <a:t>data</a:t>
            </a:r>
            <a:r>
              <a:rPr kumimoji="1" lang="zh-CN" altLang="en-US" dirty="0" smtClean="0"/>
              <a:t> </a:t>
            </a:r>
            <a:r>
              <a:rPr kumimoji="1" lang="en-US" altLang="zh-CN" dirty="0" smtClean="0"/>
              <a:t>to</a:t>
            </a:r>
            <a:r>
              <a:rPr kumimoji="1" lang="zh-CN" altLang="en-US" dirty="0" smtClean="0"/>
              <a:t> </a:t>
            </a:r>
            <a:r>
              <a:rPr kumimoji="1" lang="en-US" altLang="zh-CN" dirty="0" err="1" smtClean="0"/>
              <a:t>prefetched</a:t>
            </a:r>
            <a:r>
              <a:rPr kumimoji="1" lang="zh-CN" altLang="en-US" dirty="0" smtClean="0"/>
              <a:t> </a:t>
            </a:r>
            <a:r>
              <a:rPr kumimoji="1" lang="en-US" altLang="zh-CN" dirty="0" smtClean="0"/>
              <a:t>from</a:t>
            </a:r>
            <a:r>
              <a:rPr kumimoji="1" lang="zh-CN" altLang="en-US" dirty="0" smtClean="0"/>
              <a:t> </a:t>
            </a:r>
            <a:r>
              <a:rPr kumimoji="1" lang="en-US" altLang="zh-CN" dirty="0" smtClean="0"/>
              <a:t>disk</a:t>
            </a:r>
            <a:r>
              <a:rPr kumimoji="1" lang="zh-CN" altLang="en-US" dirty="0" smtClean="0"/>
              <a:t> </a:t>
            </a:r>
            <a:r>
              <a:rPr kumimoji="1" lang="en-US" altLang="zh-CN" dirty="0" smtClean="0"/>
              <a:t>files</a:t>
            </a:r>
            <a:r>
              <a:rPr kumimoji="1" lang="zh-CN" altLang="en-US" dirty="0" smtClean="0"/>
              <a:t> </a:t>
            </a:r>
            <a:r>
              <a:rPr kumimoji="1" lang="en-US" altLang="zh-CN" dirty="0" smtClean="0"/>
              <a:t>while</a:t>
            </a:r>
            <a:r>
              <a:rPr kumimoji="1" lang="zh-CN" altLang="en-US" dirty="0" smtClean="0"/>
              <a:t> </a:t>
            </a:r>
            <a:r>
              <a:rPr kumimoji="1" lang="en-US" altLang="zh-CN" dirty="0" smtClean="0"/>
              <a:t>a</a:t>
            </a:r>
            <a:r>
              <a:rPr kumimoji="1" lang="zh-CN" altLang="en-US" dirty="0" smtClean="0"/>
              <a:t> </a:t>
            </a:r>
            <a:r>
              <a:rPr kumimoji="1" lang="en-US" altLang="zh-CN" dirty="0" smtClean="0"/>
              <a:t>previous</a:t>
            </a:r>
            <a:r>
              <a:rPr kumimoji="1" lang="zh-CN" altLang="en-US" dirty="0" smtClean="0"/>
              <a:t> </a:t>
            </a:r>
            <a:r>
              <a:rPr kumimoji="1" lang="en-US" altLang="zh-CN" dirty="0" smtClean="0"/>
              <a:t>batch</a:t>
            </a:r>
            <a:r>
              <a:rPr kumimoji="1" lang="zh-CN" altLang="en-US" dirty="0" smtClean="0"/>
              <a:t> </a:t>
            </a:r>
            <a:r>
              <a:rPr kumimoji="1" lang="en-US" altLang="zh-CN" dirty="0" smtClean="0"/>
              <a:t>of</a:t>
            </a:r>
            <a:r>
              <a:rPr kumimoji="1" lang="zh-CN" altLang="en-US" dirty="0" smtClean="0"/>
              <a:t> </a:t>
            </a:r>
            <a:r>
              <a:rPr kumimoji="1" lang="en-US" altLang="zh-CN" dirty="0" smtClean="0"/>
              <a:t>data</a:t>
            </a:r>
            <a:r>
              <a:rPr kumimoji="1" lang="zh-CN" altLang="en-US" dirty="0" smtClean="0"/>
              <a:t> </a:t>
            </a:r>
            <a:r>
              <a:rPr kumimoji="1" lang="en-US" altLang="zh-CN" dirty="0" smtClean="0"/>
              <a:t>is</a:t>
            </a:r>
            <a:r>
              <a:rPr kumimoji="1" lang="zh-CN" altLang="en-US" dirty="0" smtClean="0"/>
              <a:t> </a:t>
            </a:r>
            <a:r>
              <a:rPr kumimoji="1" lang="en-US" altLang="zh-CN" dirty="0" smtClean="0"/>
              <a:t>still</a:t>
            </a:r>
            <a:r>
              <a:rPr kumimoji="1" lang="zh-CN" altLang="en-US" dirty="0" smtClean="0"/>
              <a:t> </a:t>
            </a:r>
            <a:r>
              <a:rPr kumimoji="1" lang="en-US" altLang="zh-CN" dirty="0" smtClean="0"/>
              <a:t>being</a:t>
            </a:r>
            <a:r>
              <a:rPr kumimoji="1" lang="zh-CN" altLang="en-US" dirty="0" smtClean="0"/>
              <a:t> </a:t>
            </a:r>
            <a:r>
              <a:rPr kumimoji="1" lang="en-US" altLang="zh-CN" dirty="0" smtClean="0"/>
              <a:t>processed</a:t>
            </a:r>
            <a:r>
              <a:rPr kumimoji="1" lang="zh-CN" altLang="en-US" dirty="0" smtClean="0"/>
              <a:t> </a:t>
            </a:r>
            <a:endParaRPr kumimoji="1" lang="zh-CN" altLang="en-US" dirty="0"/>
          </a:p>
          <a:p>
            <a:r>
              <a:rPr kumimoji="1" lang="en-US" altLang="zh-CN" dirty="0"/>
              <a:t>b</a:t>
            </a:r>
            <a:r>
              <a:rPr kumimoji="1" lang="en-US" altLang="zh-CN" dirty="0" smtClean="0"/>
              <a:t>y</a:t>
            </a:r>
            <a:r>
              <a:rPr kumimoji="1" lang="zh-CN" altLang="en-US" dirty="0" smtClean="0"/>
              <a:t> </a:t>
            </a:r>
            <a:r>
              <a:rPr kumimoji="1" lang="en-US" altLang="zh-CN" dirty="0" smtClean="0"/>
              <a:t>the</a:t>
            </a:r>
            <a:r>
              <a:rPr kumimoji="1" lang="zh-CN" altLang="en-US" dirty="0" smtClean="0"/>
              <a:t> </a:t>
            </a:r>
            <a:r>
              <a:rPr kumimoji="1" lang="en-US" altLang="zh-CN" dirty="0" smtClean="0"/>
              <a:t>model</a:t>
            </a:r>
            <a:endParaRPr kumimoji="1" lang="zh-CN" altLang="en-US" dirty="0"/>
          </a:p>
        </p:txBody>
      </p:sp>
    </p:spTree>
    <p:extLst>
      <p:ext uri="{BB962C8B-B14F-4D97-AF65-F5344CB8AC3E}">
        <p14:creationId xmlns:p14="http://schemas.microsoft.com/office/powerpoint/2010/main" val="1463337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789015" y="279042"/>
            <a:ext cx="3071225" cy="1015663"/>
          </a:xfrm>
          <a:prstGeom prst="rect">
            <a:avLst/>
          </a:prstGeom>
          <a:noFill/>
        </p:spPr>
        <p:txBody>
          <a:bodyPr wrap="none" rtlCol="0">
            <a:spAutoFit/>
          </a:bodyPr>
          <a:lstStyle/>
          <a:p>
            <a:pPr>
              <a:lnSpc>
                <a:spcPct val="150000"/>
              </a:lnSpc>
            </a:pPr>
            <a:r>
              <a:rPr kumimoji="1" lang="en-US" altLang="zh-CN" sz="4000" dirty="0" smtClean="0"/>
              <a:t>Optimizations</a:t>
            </a:r>
            <a:endParaRPr kumimoji="1" lang="zh-CN" altLang="en-US" sz="4000"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
        <p:nvSpPr>
          <p:cNvPr id="7" name="文本框 6"/>
          <p:cNvSpPr txBox="1"/>
          <p:nvPr/>
        </p:nvSpPr>
        <p:spPr>
          <a:xfrm>
            <a:off x="2299854" y="1294705"/>
            <a:ext cx="9282546" cy="2308324"/>
          </a:xfrm>
          <a:prstGeom prst="rect">
            <a:avLst/>
          </a:prstGeom>
          <a:noFill/>
        </p:spPr>
        <p:txBody>
          <a:bodyPr wrap="square" rtlCol="0">
            <a:spAutoFit/>
          </a:bodyPr>
          <a:lstStyle/>
          <a:p>
            <a:pPr marL="342900" indent="-342900">
              <a:lnSpc>
                <a:spcPct val="150000"/>
              </a:lnSpc>
              <a:buFont typeface="+mj-lt"/>
              <a:buAutoNum type="arabicPeriod"/>
            </a:pPr>
            <a:r>
              <a:rPr kumimoji="1" lang="en-US" altLang="zh-CN" sz="3200" dirty="0" smtClean="0"/>
              <a:t>Common</a:t>
            </a:r>
            <a:r>
              <a:rPr kumimoji="1" lang="zh-CN" altLang="en-US" sz="3200" dirty="0" smtClean="0"/>
              <a:t> </a:t>
            </a:r>
            <a:r>
              <a:rPr kumimoji="1" lang="en-US" altLang="zh-CN" sz="3200" dirty="0" err="1" smtClean="0"/>
              <a:t>Subexpression</a:t>
            </a:r>
            <a:r>
              <a:rPr kumimoji="1" lang="zh-CN" altLang="en-US" sz="3200" dirty="0" smtClean="0"/>
              <a:t> </a:t>
            </a:r>
            <a:r>
              <a:rPr kumimoji="1" lang="en-US" altLang="zh-CN" sz="3200" dirty="0" smtClean="0"/>
              <a:t>Elimination</a:t>
            </a:r>
            <a:endParaRPr kumimoji="1" lang="zh-CN" altLang="en-US" sz="3200" dirty="0" smtClean="0"/>
          </a:p>
          <a:p>
            <a:pPr marL="342900" indent="-342900">
              <a:lnSpc>
                <a:spcPct val="150000"/>
              </a:lnSpc>
              <a:buFont typeface="+mj-lt"/>
              <a:buAutoNum type="arabicPeriod"/>
            </a:pPr>
            <a:r>
              <a:rPr kumimoji="1" lang="en-US" altLang="zh-CN" sz="3200" dirty="0" smtClean="0"/>
              <a:t>Asynchronous</a:t>
            </a:r>
            <a:r>
              <a:rPr kumimoji="1" lang="zh-CN" altLang="en-US" sz="3200" dirty="0" smtClean="0"/>
              <a:t> </a:t>
            </a:r>
            <a:r>
              <a:rPr kumimoji="1" lang="en-US" altLang="zh-CN" sz="3200" dirty="0" smtClean="0"/>
              <a:t>Kernels</a:t>
            </a:r>
            <a:endParaRPr kumimoji="1" lang="zh-CN" altLang="en-US" sz="3200" dirty="0" smtClean="0"/>
          </a:p>
          <a:p>
            <a:pPr marL="342900" indent="-342900">
              <a:lnSpc>
                <a:spcPct val="150000"/>
              </a:lnSpc>
              <a:buFont typeface="+mj-lt"/>
              <a:buAutoNum type="arabicPeriod"/>
            </a:pPr>
            <a:r>
              <a:rPr kumimoji="1" lang="en-US" altLang="zh-CN" sz="3200" dirty="0" smtClean="0"/>
              <a:t>Optimized</a:t>
            </a:r>
            <a:r>
              <a:rPr kumimoji="1" lang="zh-CN" altLang="en-US" sz="3200" dirty="0" smtClean="0"/>
              <a:t> </a:t>
            </a:r>
            <a:r>
              <a:rPr kumimoji="1" lang="en-US" altLang="zh-CN" sz="3200" dirty="0" smtClean="0"/>
              <a:t>Libraries</a:t>
            </a:r>
            <a:r>
              <a:rPr kumimoji="1" lang="zh-CN" altLang="en-US" sz="3200" dirty="0" smtClean="0"/>
              <a:t> </a:t>
            </a:r>
            <a:r>
              <a:rPr kumimoji="1" lang="en-US" altLang="zh-CN" sz="3200" dirty="0" smtClean="0"/>
              <a:t>for</a:t>
            </a:r>
            <a:r>
              <a:rPr kumimoji="1" lang="zh-CN" altLang="en-US" sz="3200" dirty="0" smtClean="0"/>
              <a:t> </a:t>
            </a:r>
            <a:r>
              <a:rPr kumimoji="1" lang="en-US" altLang="zh-CN" sz="3200" dirty="0" smtClean="0"/>
              <a:t>Kernel</a:t>
            </a:r>
            <a:r>
              <a:rPr kumimoji="1" lang="zh-CN" altLang="en-US" sz="3200" dirty="0" smtClean="0"/>
              <a:t> </a:t>
            </a:r>
            <a:r>
              <a:rPr kumimoji="1" lang="en-US" altLang="zh-CN" sz="3200" dirty="0" smtClean="0"/>
              <a:t>Implementation</a:t>
            </a:r>
          </a:p>
        </p:txBody>
      </p:sp>
    </p:spTree>
    <p:extLst>
      <p:ext uri="{BB962C8B-B14F-4D97-AF65-F5344CB8AC3E}">
        <p14:creationId xmlns:p14="http://schemas.microsoft.com/office/powerpoint/2010/main" val="1623908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74071" y="362170"/>
            <a:ext cx="7670946" cy="1015663"/>
          </a:xfrm>
          <a:prstGeom prst="rect">
            <a:avLst/>
          </a:prstGeom>
          <a:noFill/>
        </p:spPr>
        <p:txBody>
          <a:bodyPr wrap="none" rtlCol="0">
            <a:spAutoFit/>
          </a:bodyPr>
          <a:lstStyle/>
          <a:p>
            <a:pPr>
              <a:lnSpc>
                <a:spcPct val="150000"/>
              </a:lnSpc>
            </a:pPr>
            <a:r>
              <a:rPr kumimoji="1" lang="en-US" altLang="zh-CN" sz="4000" dirty="0" smtClean="0"/>
              <a:t>Common</a:t>
            </a:r>
            <a:r>
              <a:rPr kumimoji="1" lang="zh-CN" altLang="en-US" sz="4000" dirty="0" smtClean="0"/>
              <a:t> </a:t>
            </a:r>
            <a:r>
              <a:rPr kumimoji="1" lang="en-US" altLang="zh-CN" sz="4000" dirty="0" err="1" smtClean="0"/>
              <a:t>Subexpression</a:t>
            </a:r>
            <a:r>
              <a:rPr kumimoji="1" lang="zh-CN" altLang="en-US" sz="4000" dirty="0" smtClean="0"/>
              <a:t> </a:t>
            </a:r>
            <a:r>
              <a:rPr kumimoji="1" lang="en-US" altLang="zh-CN" sz="4000" dirty="0" smtClean="0"/>
              <a:t>Elimination</a:t>
            </a:r>
            <a:endParaRPr kumimoji="1" lang="zh-CN" altLang="en-US" sz="4000"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
        <p:nvSpPr>
          <p:cNvPr id="3" name="文本框 2"/>
          <p:cNvSpPr txBox="1"/>
          <p:nvPr/>
        </p:nvSpPr>
        <p:spPr>
          <a:xfrm>
            <a:off x="1967345" y="2479964"/>
            <a:ext cx="7266798" cy="369332"/>
          </a:xfrm>
          <a:prstGeom prst="rect">
            <a:avLst/>
          </a:prstGeom>
          <a:noFill/>
        </p:spPr>
        <p:txBody>
          <a:bodyPr wrap="none" rtlCol="0">
            <a:spAutoFit/>
          </a:bodyPr>
          <a:lstStyle/>
          <a:p>
            <a:r>
              <a:rPr kumimoji="1" lang="en-US" altLang="zh-CN" dirty="0" smtClean="0"/>
              <a:t>Convert</a:t>
            </a:r>
            <a:r>
              <a:rPr kumimoji="1" lang="zh-CN" altLang="en-US" dirty="0" smtClean="0"/>
              <a:t> </a:t>
            </a:r>
            <a:r>
              <a:rPr kumimoji="1" lang="en-US" altLang="zh-CN" dirty="0" smtClean="0"/>
              <a:t>the</a:t>
            </a:r>
            <a:r>
              <a:rPr kumimoji="1" lang="zh-CN" altLang="en-US" dirty="0" smtClean="0"/>
              <a:t> </a:t>
            </a:r>
            <a:r>
              <a:rPr kumimoji="1" lang="en-US" altLang="zh-CN" dirty="0" smtClean="0"/>
              <a:t>redundant</a:t>
            </a:r>
            <a:r>
              <a:rPr kumimoji="1" lang="zh-CN" altLang="en-US" dirty="0" smtClean="0"/>
              <a:t> </a:t>
            </a:r>
            <a:r>
              <a:rPr kumimoji="1" lang="en-US" altLang="zh-CN" dirty="0" smtClean="0"/>
              <a:t>copies</a:t>
            </a:r>
            <a:r>
              <a:rPr kumimoji="1" lang="zh-CN" altLang="en-US" dirty="0" smtClean="0"/>
              <a:t> </a:t>
            </a:r>
            <a:r>
              <a:rPr kumimoji="1" lang="en-US" altLang="zh-CN" dirty="0" smtClean="0"/>
              <a:t>of</a:t>
            </a:r>
            <a:r>
              <a:rPr kumimoji="1" lang="zh-CN" altLang="en-US" dirty="0" smtClean="0"/>
              <a:t> </a:t>
            </a:r>
            <a:r>
              <a:rPr kumimoji="1" lang="en-US" altLang="zh-CN" dirty="0" smtClean="0"/>
              <a:t>the</a:t>
            </a:r>
            <a:r>
              <a:rPr kumimoji="1" lang="zh-CN" altLang="en-US" dirty="0" smtClean="0"/>
              <a:t> </a:t>
            </a:r>
            <a:r>
              <a:rPr kumimoji="1" lang="en-US" altLang="zh-CN" dirty="0" smtClean="0"/>
              <a:t>same</a:t>
            </a:r>
            <a:r>
              <a:rPr kumimoji="1" lang="zh-CN" altLang="en-US" dirty="0" smtClean="0"/>
              <a:t> </a:t>
            </a:r>
            <a:r>
              <a:rPr kumimoji="1" lang="en-US" altLang="zh-CN" dirty="0" smtClean="0"/>
              <a:t>computation</a:t>
            </a:r>
            <a:r>
              <a:rPr kumimoji="1" lang="zh-CN" altLang="en-US" dirty="0" smtClean="0"/>
              <a:t> </a:t>
            </a:r>
            <a:r>
              <a:rPr kumimoji="1" lang="en-US" altLang="zh-CN" dirty="0" smtClean="0"/>
              <a:t>to</a:t>
            </a:r>
            <a:r>
              <a:rPr kumimoji="1" lang="zh-CN" altLang="en-US" dirty="0" smtClean="0"/>
              <a:t> </a:t>
            </a:r>
            <a:r>
              <a:rPr kumimoji="1" lang="en-US" altLang="zh-CN" dirty="0" smtClean="0"/>
              <a:t>just</a:t>
            </a:r>
            <a:r>
              <a:rPr kumimoji="1" lang="zh-CN" altLang="en-US" dirty="0" smtClean="0"/>
              <a:t> </a:t>
            </a:r>
            <a:r>
              <a:rPr kumimoji="1" lang="en-US" altLang="zh-CN" dirty="0" smtClean="0"/>
              <a:t>a</a:t>
            </a:r>
            <a:r>
              <a:rPr kumimoji="1" lang="zh-CN" altLang="en-US" dirty="0" smtClean="0"/>
              <a:t> </a:t>
            </a:r>
            <a:r>
              <a:rPr kumimoji="1" lang="en-US" altLang="zh-CN" dirty="0" smtClean="0"/>
              <a:t>single</a:t>
            </a:r>
            <a:r>
              <a:rPr kumimoji="1" lang="zh-CN" altLang="en-US" dirty="0" smtClean="0"/>
              <a:t> </a:t>
            </a:r>
            <a:r>
              <a:rPr kumimoji="1" lang="en-US" altLang="zh-CN" dirty="0" smtClean="0"/>
              <a:t>one</a:t>
            </a:r>
            <a:endParaRPr kumimoji="1" lang="zh-CN" altLang="en-US" dirty="0"/>
          </a:p>
        </p:txBody>
      </p:sp>
    </p:spTree>
    <p:extLst>
      <p:ext uri="{BB962C8B-B14F-4D97-AF65-F5344CB8AC3E}">
        <p14:creationId xmlns:p14="http://schemas.microsoft.com/office/powerpoint/2010/main" val="18616899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639089" y="412664"/>
            <a:ext cx="4742911" cy="1015663"/>
          </a:xfrm>
          <a:prstGeom prst="rect">
            <a:avLst/>
          </a:prstGeom>
          <a:noFill/>
        </p:spPr>
        <p:txBody>
          <a:bodyPr wrap="square" rtlCol="0">
            <a:spAutoFit/>
          </a:bodyPr>
          <a:lstStyle/>
          <a:p>
            <a:pPr>
              <a:lnSpc>
                <a:spcPct val="150000"/>
              </a:lnSpc>
            </a:pPr>
            <a:r>
              <a:rPr kumimoji="1" lang="en-US" altLang="zh-CN" sz="4000" dirty="0" smtClean="0"/>
              <a:t>Asynchronous</a:t>
            </a:r>
            <a:r>
              <a:rPr kumimoji="1" lang="zh-CN" altLang="en-US" sz="4000" dirty="0" smtClean="0"/>
              <a:t> </a:t>
            </a:r>
            <a:r>
              <a:rPr kumimoji="1" lang="en-US" altLang="zh-CN" sz="4000" dirty="0" smtClean="0"/>
              <a:t>Kernels</a:t>
            </a:r>
            <a:endParaRPr kumimoji="1" lang="zh-CN" altLang="en-US" sz="4000"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
        <p:nvSpPr>
          <p:cNvPr id="2" name="文本框 1"/>
          <p:cNvSpPr txBox="1"/>
          <p:nvPr/>
        </p:nvSpPr>
        <p:spPr>
          <a:xfrm>
            <a:off x="1801091" y="2978727"/>
            <a:ext cx="8645236" cy="646331"/>
          </a:xfrm>
          <a:prstGeom prst="rect">
            <a:avLst/>
          </a:prstGeom>
          <a:noFill/>
        </p:spPr>
        <p:txBody>
          <a:bodyPr wrap="square" rtlCol="0">
            <a:spAutoFit/>
          </a:bodyPr>
          <a:lstStyle/>
          <a:p>
            <a:r>
              <a:rPr kumimoji="1" lang="en-US" altLang="zh-CN" dirty="0" smtClean="0"/>
              <a:t>Non-blocking</a:t>
            </a:r>
            <a:r>
              <a:rPr kumimoji="1" lang="zh-CN" altLang="en-US" dirty="0" smtClean="0"/>
              <a:t> </a:t>
            </a:r>
            <a:r>
              <a:rPr kumimoji="1" lang="en-US" altLang="zh-CN" dirty="0" smtClean="0"/>
              <a:t>kernels</a:t>
            </a:r>
            <a:r>
              <a:rPr kumimoji="1" lang="zh-CN" altLang="en-US" dirty="0" smtClean="0"/>
              <a:t>，</a:t>
            </a:r>
            <a:r>
              <a:rPr kumimoji="1" lang="en-US" altLang="zh-CN" dirty="0" smtClean="0"/>
              <a:t>avoid</a:t>
            </a:r>
            <a:r>
              <a:rPr kumimoji="1" lang="zh-CN" altLang="en-US" dirty="0" smtClean="0"/>
              <a:t> </a:t>
            </a:r>
            <a:r>
              <a:rPr kumimoji="1" lang="en-US" altLang="zh-CN" dirty="0" smtClean="0"/>
              <a:t>tying</a:t>
            </a:r>
            <a:r>
              <a:rPr kumimoji="1" lang="zh-CN" altLang="en-US" dirty="0" smtClean="0"/>
              <a:t> </a:t>
            </a:r>
            <a:r>
              <a:rPr kumimoji="1" lang="en-US" altLang="zh-CN" dirty="0" smtClean="0"/>
              <a:t>up</a:t>
            </a:r>
            <a:r>
              <a:rPr kumimoji="1" lang="zh-CN" altLang="en-US" dirty="0" smtClean="0"/>
              <a:t> </a:t>
            </a:r>
            <a:r>
              <a:rPr kumimoji="1" lang="en-US" altLang="zh-CN" dirty="0" smtClean="0"/>
              <a:t>an</a:t>
            </a:r>
            <a:r>
              <a:rPr kumimoji="1" lang="zh-CN" altLang="en-US" dirty="0" smtClean="0"/>
              <a:t> </a:t>
            </a:r>
            <a:r>
              <a:rPr kumimoji="1" lang="en-US" altLang="zh-CN" dirty="0" smtClean="0"/>
              <a:t>execution</a:t>
            </a:r>
            <a:r>
              <a:rPr kumimoji="1" lang="zh-CN" altLang="en-US" dirty="0" smtClean="0"/>
              <a:t> </a:t>
            </a:r>
            <a:r>
              <a:rPr kumimoji="1" lang="en-US" altLang="zh-CN" dirty="0" smtClean="0"/>
              <a:t>thread</a:t>
            </a:r>
            <a:r>
              <a:rPr kumimoji="1" lang="zh-CN" altLang="en-US" dirty="0" smtClean="0"/>
              <a:t> </a:t>
            </a:r>
            <a:r>
              <a:rPr kumimoji="1" lang="en-US" altLang="zh-CN" dirty="0" smtClean="0"/>
              <a:t>for</a:t>
            </a:r>
            <a:r>
              <a:rPr kumimoji="1" lang="zh-CN" altLang="en-US" dirty="0" smtClean="0"/>
              <a:t> </a:t>
            </a:r>
            <a:r>
              <a:rPr kumimoji="1" lang="en-US" altLang="zh-CN" dirty="0" smtClean="0"/>
              <a:t>unbounded</a:t>
            </a:r>
            <a:r>
              <a:rPr kumimoji="1" lang="zh-CN" altLang="en-US" dirty="0" smtClean="0"/>
              <a:t> </a:t>
            </a:r>
            <a:r>
              <a:rPr kumimoji="1" lang="en-US" altLang="zh-CN" dirty="0" smtClean="0"/>
              <a:t>periods</a:t>
            </a:r>
            <a:r>
              <a:rPr kumimoji="1" lang="zh-CN" altLang="en-US" dirty="0" smtClean="0"/>
              <a:t> </a:t>
            </a:r>
            <a:r>
              <a:rPr kumimoji="1" lang="en-US" altLang="zh-CN" dirty="0" smtClean="0"/>
              <a:t>of</a:t>
            </a:r>
            <a:r>
              <a:rPr kumimoji="1" lang="zh-CN" altLang="en-US" dirty="0" smtClean="0"/>
              <a:t> </a:t>
            </a:r>
            <a:r>
              <a:rPr kumimoji="1" lang="en-US" altLang="zh-CN" dirty="0" smtClean="0"/>
              <a:t>time</a:t>
            </a:r>
            <a:r>
              <a:rPr kumimoji="1" lang="zh-CN" altLang="en-US" dirty="0" smtClean="0"/>
              <a:t> </a:t>
            </a:r>
            <a:r>
              <a:rPr kumimoji="1" lang="en-US" altLang="zh-CN" dirty="0" smtClean="0"/>
              <a:t>while</a:t>
            </a:r>
            <a:r>
              <a:rPr kumimoji="1" lang="zh-CN" altLang="en-US" dirty="0" smtClean="0"/>
              <a:t> </a:t>
            </a:r>
            <a:r>
              <a:rPr kumimoji="1" lang="en-US" altLang="zh-CN" dirty="0" smtClean="0"/>
              <a:t>waiting</a:t>
            </a:r>
            <a:r>
              <a:rPr kumimoji="1" lang="zh-CN" altLang="en-US" dirty="0" smtClean="0"/>
              <a:t> </a:t>
            </a:r>
            <a:r>
              <a:rPr kumimoji="1" lang="en-US" altLang="zh-CN" dirty="0" smtClean="0"/>
              <a:t>for</a:t>
            </a:r>
            <a:r>
              <a:rPr kumimoji="1" lang="zh-CN" altLang="en-US" dirty="0" smtClean="0"/>
              <a:t> </a:t>
            </a:r>
            <a:r>
              <a:rPr kumimoji="1" lang="en-US" altLang="zh-CN" dirty="0" smtClean="0"/>
              <a:t>I/O</a:t>
            </a:r>
            <a:r>
              <a:rPr kumimoji="1" lang="zh-CN" altLang="en-US" dirty="0" smtClean="0"/>
              <a:t> </a:t>
            </a:r>
            <a:r>
              <a:rPr kumimoji="1" lang="en-US" altLang="zh-CN" dirty="0" smtClean="0"/>
              <a:t>or</a:t>
            </a:r>
            <a:r>
              <a:rPr kumimoji="1" lang="zh-CN" altLang="en-US" dirty="0" smtClean="0"/>
              <a:t> </a:t>
            </a:r>
            <a:r>
              <a:rPr kumimoji="1" lang="en-US" altLang="zh-CN" dirty="0" smtClean="0"/>
              <a:t>other</a:t>
            </a:r>
            <a:r>
              <a:rPr kumimoji="1" lang="zh-CN" altLang="en-US" dirty="0" smtClean="0"/>
              <a:t> </a:t>
            </a:r>
            <a:r>
              <a:rPr kumimoji="1" lang="en-US" altLang="zh-CN" dirty="0" smtClean="0"/>
              <a:t>events.</a:t>
            </a:r>
            <a:endParaRPr kumimoji="1" lang="zh-CN" altLang="en-US" dirty="0"/>
          </a:p>
        </p:txBody>
      </p:sp>
    </p:spTree>
    <p:extLst>
      <p:ext uri="{BB962C8B-B14F-4D97-AF65-F5344CB8AC3E}">
        <p14:creationId xmlns:p14="http://schemas.microsoft.com/office/powerpoint/2010/main" val="8980167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27706" y="412664"/>
            <a:ext cx="9813676" cy="1015663"/>
          </a:xfrm>
          <a:prstGeom prst="rect">
            <a:avLst/>
          </a:prstGeom>
          <a:noFill/>
        </p:spPr>
        <p:txBody>
          <a:bodyPr wrap="square" rtlCol="0">
            <a:spAutoFit/>
          </a:bodyPr>
          <a:lstStyle/>
          <a:p>
            <a:pPr>
              <a:lnSpc>
                <a:spcPct val="150000"/>
              </a:lnSpc>
            </a:pPr>
            <a:r>
              <a:rPr kumimoji="1" lang="en-US" altLang="zh-CN" sz="4000" dirty="0" smtClean="0"/>
              <a:t>Optimized</a:t>
            </a:r>
            <a:r>
              <a:rPr kumimoji="1" lang="zh-CN" altLang="en-US" sz="4000" dirty="0" smtClean="0"/>
              <a:t> </a:t>
            </a:r>
            <a:r>
              <a:rPr kumimoji="1" lang="en-US" altLang="zh-CN" sz="4000" dirty="0" smtClean="0"/>
              <a:t>Libs</a:t>
            </a:r>
            <a:r>
              <a:rPr kumimoji="1" lang="zh-CN" altLang="en-US" sz="4000" dirty="0" smtClean="0"/>
              <a:t> </a:t>
            </a:r>
            <a:r>
              <a:rPr kumimoji="1" lang="en-US" altLang="zh-CN" sz="4000" dirty="0" smtClean="0"/>
              <a:t>For</a:t>
            </a:r>
            <a:r>
              <a:rPr kumimoji="1" lang="zh-CN" altLang="en-US" sz="4000" dirty="0" smtClean="0"/>
              <a:t> </a:t>
            </a:r>
            <a:r>
              <a:rPr kumimoji="1" lang="en-US" altLang="zh-CN" sz="4000" dirty="0" smtClean="0"/>
              <a:t>Kernel</a:t>
            </a:r>
            <a:r>
              <a:rPr kumimoji="1" lang="zh-CN" altLang="en-US" sz="4000" dirty="0" smtClean="0"/>
              <a:t> </a:t>
            </a:r>
            <a:r>
              <a:rPr kumimoji="1" lang="en-US" altLang="zh-CN" sz="4000" dirty="0" smtClean="0"/>
              <a:t>Implementations</a:t>
            </a:r>
            <a:endParaRPr kumimoji="1" lang="zh-CN" altLang="en-US" sz="4000"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
        <p:nvSpPr>
          <p:cNvPr id="2" name="文本框 1"/>
          <p:cNvSpPr txBox="1"/>
          <p:nvPr/>
        </p:nvSpPr>
        <p:spPr>
          <a:xfrm>
            <a:off x="1801091" y="2978727"/>
            <a:ext cx="8645236" cy="369332"/>
          </a:xfrm>
          <a:prstGeom prst="rect">
            <a:avLst/>
          </a:prstGeom>
          <a:noFill/>
        </p:spPr>
        <p:txBody>
          <a:bodyPr wrap="square" rtlCol="0">
            <a:spAutoFit/>
          </a:bodyPr>
          <a:lstStyle/>
          <a:p>
            <a:r>
              <a:rPr kumimoji="1" lang="en-US" altLang="zh-CN" dirty="0" smtClean="0"/>
              <a:t>Eigen\BLAS\</a:t>
            </a:r>
            <a:r>
              <a:rPr kumimoji="1" lang="en-US" altLang="zh-CN" dirty="0" err="1" smtClean="0"/>
              <a:t>cuBLAS</a:t>
            </a:r>
            <a:r>
              <a:rPr kumimoji="1" lang="en-US" altLang="zh-CN" dirty="0" smtClean="0"/>
              <a:t>,</a:t>
            </a:r>
            <a:r>
              <a:rPr kumimoji="1" lang="zh-CN" altLang="en-US" dirty="0" smtClean="0"/>
              <a:t> </a:t>
            </a:r>
            <a:r>
              <a:rPr kumimoji="1" lang="en-US" altLang="zh-CN" dirty="0" smtClean="0"/>
              <a:t>GPU</a:t>
            </a:r>
            <a:r>
              <a:rPr kumimoji="1" lang="zh-CN" altLang="en-US" dirty="0" smtClean="0"/>
              <a:t> </a:t>
            </a:r>
            <a:r>
              <a:rPr kumimoji="1" lang="en-US" altLang="zh-CN" dirty="0" smtClean="0"/>
              <a:t>CNN</a:t>
            </a:r>
            <a:r>
              <a:rPr kumimoji="1" lang="zh-CN" altLang="en-US" dirty="0" smtClean="0"/>
              <a:t> </a:t>
            </a:r>
            <a:r>
              <a:rPr kumimoji="1" lang="en-US" altLang="zh-CN" dirty="0"/>
              <a:t>K</a:t>
            </a:r>
            <a:r>
              <a:rPr kumimoji="1" lang="en-US" altLang="zh-CN" dirty="0" smtClean="0"/>
              <a:t>ernel:</a:t>
            </a:r>
            <a:r>
              <a:rPr kumimoji="1" lang="zh-CN" altLang="en-US" dirty="0" smtClean="0"/>
              <a:t> </a:t>
            </a:r>
            <a:r>
              <a:rPr kumimoji="1" lang="en-US" altLang="zh-CN" dirty="0" err="1" smtClean="0"/>
              <a:t>cuda-convnet</a:t>
            </a:r>
            <a:r>
              <a:rPr kumimoji="1" lang="en-US" altLang="zh-CN" dirty="0" smtClean="0"/>
              <a:t>,</a:t>
            </a:r>
            <a:r>
              <a:rPr kumimoji="1" lang="zh-CN" altLang="en-US" dirty="0" smtClean="0"/>
              <a:t> </a:t>
            </a:r>
            <a:r>
              <a:rPr kumimoji="1" lang="en-US" altLang="zh-CN" dirty="0" err="1" smtClean="0"/>
              <a:t>cuDNN</a:t>
            </a:r>
            <a:endParaRPr kumimoji="1" lang="zh-CN" altLang="en-US" dirty="0"/>
          </a:p>
        </p:txBody>
      </p:sp>
    </p:spTree>
    <p:extLst>
      <p:ext uri="{BB962C8B-B14F-4D97-AF65-F5344CB8AC3E}">
        <p14:creationId xmlns:p14="http://schemas.microsoft.com/office/powerpoint/2010/main" val="16562133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3843" y="70384"/>
            <a:ext cx="5395836" cy="1323439"/>
          </a:xfrm>
          <a:prstGeom prst="rect">
            <a:avLst/>
          </a:prstGeom>
          <a:noFill/>
        </p:spPr>
        <p:txBody>
          <a:bodyPr wrap="none" rtlCol="0">
            <a:spAutoFit/>
          </a:bodyPr>
          <a:lstStyle/>
          <a:p>
            <a:pPr>
              <a:lnSpc>
                <a:spcPct val="200000"/>
              </a:lnSpc>
            </a:pPr>
            <a:r>
              <a:rPr kumimoji="1" lang="en-US" altLang="zh-CN" sz="4000" dirty="0" err="1" smtClean="0"/>
              <a:t>TensorFlow</a:t>
            </a:r>
            <a:r>
              <a:rPr kumimoji="1" lang="zh-CN" altLang="en-US" sz="4000" dirty="0" smtClean="0"/>
              <a:t> </a:t>
            </a:r>
            <a:r>
              <a:rPr kumimoji="1" lang="en-US" altLang="zh-CN" sz="4000" dirty="0" smtClean="0"/>
              <a:t>And</a:t>
            </a:r>
            <a:r>
              <a:rPr kumimoji="1" lang="zh-CN" altLang="en-US" sz="4000" dirty="0" smtClean="0"/>
              <a:t> </a:t>
            </a:r>
            <a:r>
              <a:rPr kumimoji="1" lang="en-US" altLang="zh-CN" sz="4000" dirty="0" smtClean="0"/>
              <a:t>Deep</a:t>
            </a:r>
            <a:r>
              <a:rPr kumimoji="1" lang="zh-CN" altLang="en-US" sz="4000" dirty="0" smtClean="0"/>
              <a:t> </a:t>
            </a:r>
            <a:r>
              <a:rPr kumimoji="1" lang="en-US" altLang="zh-CN" sz="4000" dirty="0" smtClean="0"/>
              <a:t>CV</a:t>
            </a:r>
            <a:endParaRPr kumimoji="1" lang="zh-CN" altLang="en-US" sz="4000" dirty="0" smtClean="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
        <p:nvSpPr>
          <p:cNvPr id="7" name="文本框 6"/>
          <p:cNvSpPr txBox="1"/>
          <p:nvPr/>
        </p:nvSpPr>
        <p:spPr>
          <a:xfrm>
            <a:off x="1521812" y="1464207"/>
            <a:ext cx="7372806" cy="2585323"/>
          </a:xfrm>
          <a:prstGeom prst="rect">
            <a:avLst/>
          </a:prstGeom>
          <a:noFill/>
        </p:spPr>
        <p:txBody>
          <a:bodyPr wrap="square" rtlCol="0">
            <a:spAutoFit/>
          </a:bodyPr>
          <a:lstStyle/>
          <a:p>
            <a:pPr marL="342900" indent="-342900">
              <a:lnSpc>
                <a:spcPct val="150000"/>
              </a:lnSpc>
              <a:buFont typeface="+mj-lt"/>
              <a:buAutoNum type="arabicPeriod"/>
            </a:pPr>
            <a:r>
              <a:rPr kumimoji="1" lang="en-US" altLang="zh-CN" sz="3600" dirty="0"/>
              <a:t>I</a:t>
            </a:r>
            <a:r>
              <a:rPr kumimoji="1" lang="en-US" altLang="zh-CN" sz="3600" dirty="0" smtClean="0"/>
              <a:t>mage</a:t>
            </a:r>
            <a:r>
              <a:rPr kumimoji="1" lang="zh-CN" altLang="en-US" sz="3600" dirty="0" smtClean="0"/>
              <a:t> </a:t>
            </a:r>
            <a:r>
              <a:rPr kumimoji="1" lang="en-US" altLang="zh-CN" sz="3600" dirty="0" smtClean="0"/>
              <a:t>Classification</a:t>
            </a:r>
            <a:endParaRPr kumimoji="1" lang="zh-CN" altLang="en-US" sz="3600" dirty="0" smtClean="0"/>
          </a:p>
          <a:p>
            <a:pPr marL="342900" indent="-342900">
              <a:lnSpc>
                <a:spcPct val="150000"/>
              </a:lnSpc>
              <a:buFont typeface="+mj-lt"/>
              <a:buAutoNum type="arabicPeriod"/>
            </a:pPr>
            <a:r>
              <a:rPr kumimoji="1" lang="en-US" altLang="zh-CN" sz="3600" dirty="0" smtClean="0"/>
              <a:t>Neural</a:t>
            </a:r>
            <a:r>
              <a:rPr kumimoji="1" lang="zh-CN" altLang="en-US" sz="3600" dirty="0" smtClean="0"/>
              <a:t> </a:t>
            </a:r>
            <a:r>
              <a:rPr kumimoji="1" lang="en-US" altLang="zh-CN" sz="3600" dirty="0" smtClean="0"/>
              <a:t>Style</a:t>
            </a:r>
            <a:endParaRPr kumimoji="1" lang="zh-CN" altLang="en-US" sz="3600" dirty="0" smtClean="0"/>
          </a:p>
          <a:p>
            <a:pPr marL="342900" indent="-342900">
              <a:lnSpc>
                <a:spcPct val="150000"/>
              </a:lnSpc>
              <a:buFont typeface="+mj-lt"/>
              <a:buAutoNum type="arabicPeriod"/>
            </a:pPr>
            <a:r>
              <a:rPr kumimoji="1" lang="en-US" altLang="zh-CN" sz="3600" dirty="0" smtClean="0"/>
              <a:t>Txt2Img,</a:t>
            </a:r>
            <a:r>
              <a:rPr kumimoji="1" lang="zh-CN" altLang="en-US" sz="3600" dirty="0" smtClean="0"/>
              <a:t> </a:t>
            </a:r>
            <a:r>
              <a:rPr kumimoji="1" lang="en-US" altLang="zh-CN" sz="3600" dirty="0" smtClean="0"/>
              <a:t>img2txt</a:t>
            </a:r>
            <a:endParaRPr kumimoji="1" lang="zh-CN" altLang="en-US" sz="3600" dirty="0" smtClean="0"/>
          </a:p>
        </p:txBody>
      </p:sp>
    </p:spTree>
    <p:extLst>
      <p:ext uri="{BB962C8B-B14F-4D97-AF65-F5344CB8AC3E}">
        <p14:creationId xmlns:p14="http://schemas.microsoft.com/office/powerpoint/2010/main" val="11497315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
        <p:nvSpPr>
          <p:cNvPr id="8" name="文本框 7"/>
          <p:cNvSpPr txBox="1"/>
          <p:nvPr/>
        </p:nvSpPr>
        <p:spPr>
          <a:xfrm>
            <a:off x="3694417" y="279862"/>
            <a:ext cx="5525872" cy="769441"/>
          </a:xfrm>
          <a:prstGeom prst="rect">
            <a:avLst/>
          </a:prstGeom>
          <a:noFill/>
        </p:spPr>
        <p:txBody>
          <a:bodyPr wrap="none" rtlCol="0">
            <a:spAutoFit/>
          </a:bodyPr>
          <a:lstStyle/>
          <a:p>
            <a:r>
              <a:rPr kumimoji="1" lang="en-US" altLang="zh-CN" sz="4400" dirty="0" smtClean="0"/>
              <a:t>Image</a:t>
            </a:r>
            <a:r>
              <a:rPr kumimoji="1" lang="zh-CN" altLang="en-US" sz="4400" dirty="0" smtClean="0"/>
              <a:t> </a:t>
            </a:r>
            <a:r>
              <a:rPr kumimoji="1" lang="en-US" altLang="zh-CN" sz="4400" dirty="0" smtClean="0"/>
              <a:t>Classification</a:t>
            </a:r>
            <a:endParaRPr kumimoji="1" lang="zh-CN" altLang="en-US" sz="4400" dirty="0"/>
          </a:p>
        </p:txBody>
      </p:sp>
      <p:sp>
        <p:nvSpPr>
          <p:cNvPr id="9" name="文本框 8"/>
          <p:cNvSpPr txBox="1"/>
          <p:nvPr/>
        </p:nvSpPr>
        <p:spPr>
          <a:xfrm>
            <a:off x="1670538" y="1565031"/>
            <a:ext cx="8616462" cy="4247317"/>
          </a:xfrm>
          <a:prstGeom prst="rect">
            <a:avLst/>
          </a:prstGeom>
          <a:noFill/>
        </p:spPr>
        <p:txBody>
          <a:bodyPr wrap="square" rtlCol="0">
            <a:spAutoFit/>
          </a:bodyPr>
          <a:lstStyle/>
          <a:p>
            <a:pPr marL="342900" indent="-342900">
              <a:lnSpc>
                <a:spcPct val="150000"/>
              </a:lnSpc>
              <a:buFont typeface="+mj-lt"/>
              <a:buAutoNum type="arabicPeriod"/>
            </a:pPr>
            <a:r>
              <a:rPr kumimoji="1" lang="en-US" altLang="zh-CN" sz="3600" dirty="0" smtClean="0"/>
              <a:t>Training</a:t>
            </a:r>
            <a:r>
              <a:rPr kumimoji="1" lang="zh-CN" altLang="en-US" sz="3600" dirty="0" smtClean="0"/>
              <a:t> </a:t>
            </a:r>
            <a:r>
              <a:rPr kumimoji="1" lang="en-US" altLang="zh-CN" sz="3600" dirty="0" smtClean="0"/>
              <a:t>from</a:t>
            </a:r>
            <a:r>
              <a:rPr kumimoji="1" lang="zh-CN" altLang="en-US" sz="3600" dirty="0" smtClean="0"/>
              <a:t> </a:t>
            </a:r>
            <a:r>
              <a:rPr kumimoji="1" lang="en-US" altLang="zh-CN" sz="3600" dirty="0" smtClean="0"/>
              <a:t>scratch</a:t>
            </a:r>
            <a:endParaRPr kumimoji="1" lang="zh-CN" altLang="en-US" sz="3600" dirty="0" smtClean="0"/>
          </a:p>
          <a:p>
            <a:pPr marL="342900" indent="-342900">
              <a:lnSpc>
                <a:spcPct val="150000"/>
              </a:lnSpc>
              <a:buFont typeface="+mj-lt"/>
              <a:buAutoNum type="arabicPeriod"/>
            </a:pPr>
            <a:r>
              <a:rPr kumimoji="1" lang="en-US" altLang="zh-CN" sz="3600" dirty="0" smtClean="0"/>
              <a:t>Retrain</a:t>
            </a:r>
            <a:r>
              <a:rPr kumimoji="1" lang="zh-CN" altLang="en-US" sz="3600" dirty="0" smtClean="0"/>
              <a:t> </a:t>
            </a:r>
            <a:r>
              <a:rPr kumimoji="1" lang="en-US" altLang="zh-CN" sz="3600" dirty="0" smtClean="0"/>
              <a:t>from</a:t>
            </a:r>
            <a:r>
              <a:rPr kumimoji="1" lang="zh-CN" altLang="en-US" sz="3600" dirty="0" smtClean="0"/>
              <a:t> </a:t>
            </a:r>
            <a:r>
              <a:rPr kumimoji="1" lang="en-US" altLang="zh-CN" sz="3600" dirty="0" smtClean="0"/>
              <a:t>pre-trained</a:t>
            </a:r>
            <a:r>
              <a:rPr kumimoji="1" lang="zh-CN" altLang="en-US" sz="3600" dirty="0" smtClean="0"/>
              <a:t> </a:t>
            </a:r>
            <a:r>
              <a:rPr kumimoji="1" lang="en-US" altLang="zh-CN" sz="3600" dirty="0" smtClean="0"/>
              <a:t>model</a:t>
            </a:r>
            <a:endParaRPr kumimoji="1" lang="zh-CN" altLang="en-US" sz="3600" dirty="0" smtClean="0"/>
          </a:p>
          <a:p>
            <a:pPr marL="342900" indent="-342900">
              <a:lnSpc>
                <a:spcPct val="150000"/>
              </a:lnSpc>
              <a:buFont typeface="+mj-lt"/>
              <a:buAutoNum type="arabicPeriod"/>
            </a:pPr>
            <a:r>
              <a:rPr kumimoji="1" lang="en-US" altLang="zh-CN" sz="3600" dirty="0" smtClean="0"/>
              <a:t>Load</a:t>
            </a:r>
            <a:r>
              <a:rPr kumimoji="1" lang="zh-CN" altLang="en-US" sz="3600" dirty="0" smtClean="0"/>
              <a:t> </a:t>
            </a:r>
            <a:r>
              <a:rPr kumimoji="1" lang="en-US" altLang="zh-CN" sz="3600" dirty="0" smtClean="0"/>
              <a:t>model</a:t>
            </a:r>
            <a:r>
              <a:rPr kumimoji="1" lang="zh-CN" altLang="en-US" sz="3600" dirty="0" smtClean="0"/>
              <a:t> </a:t>
            </a:r>
            <a:r>
              <a:rPr kumimoji="1" lang="en-US" altLang="zh-CN" sz="3600" dirty="0" smtClean="0"/>
              <a:t>and</a:t>
            </a:r>
            <a:r>
              <a:rPr kumimoji="1" lang="zh-CN" altLang="en-US" sz="3600" dirty="0" smtClean="0"/>
              <a:t> </a:t>
            </a:r>
            <a:r>
              <a:rPr kumimoji="1" lang="en-US" altLang="zh-CN" sz="3600" dirty="0" smtClean="0"/>
              <a:t>frozen</a:t>
            </a:r>
            <a:r>
              <a:rPr kumimoji="1" lang="zh-CN" altLang="en-US" sz="3600" dirty="0" smtClean="0"/>
              <a:t> </a:t>
            </a:r>
            <a:r>
              <a:rPr kumimoji="1" lang="en-US" altLang="zh-CN" sz="3600" dirty="0" smtClean="0"/>
              <a:t>some</a:t>
            </a:r>
            <a:r>
              <a:rPr kumimoji="1" lang="zh-CN" altLang="en-US" sz="3600" dirty="0" smtClean="0"/>
              <a:t> </a:t>
            </a:r>
            <a:r>
              <a:rPr kumimoji="1" lang="en-US" altLang="zh-CN" sz="3600" dirty="0" smtClean="0"/>
              <a:t>layers’</a:t>
            </a:r>
            <a:r>
              <a:rPr kumimoji="1" lang="zh-CN" altLang="en-US" sz="3600" dirty="0" smtClean="0"/>
              <a:t> </a:t>
            </a:r>
            <a:r>
              <a:rPr kumimoji="1" lang="en-US" altLang="zh-CN" sz="3600" dirty="0" smtClean="0"/>
              <a:t>weights</a:t>
            </a:r>
            <a:r>
              <a:rPr kumimoji="1" lang="zh-CN" altLang="en-US" sz="3600" dirty="0" smtClean="0"/>
              <a:t> </a:t>
            </a:r>
            <a:r>
              <a:rPr kumimoji="1" lang="en-US" altLang="zh-CN" sz="3600" dirty="0" smtClean="0"/>
              <a:t>and</a:t>
            </a:r>
            <a:r>
              <a:rPr kumimoji="1" lang="zh-CN" altLang="en-US" sz="3600" dirty="0" smtClean="0"/>
              <a:t> </a:t>
            </a:r>
            <a:r>
              <a:rPr kumimoji="1" lang="en-US" altLang="zh-CN" sz="3600" dirty="0" smtClean="0"/>
              <a:t>retrain</a:t>
            </a:r>
            <a:r>
              <a:rPr kumimoji="1" lang="zh-CN" altLang="en-US" sz="3600" dirty="0" smtClean="0"/>
              <a:t> </a:t>
            </a:r>
            <a:r>
              <a:rPr kumimoji="1" lang="en-US" altLang="zh-CN" sz="3600" dirty="0" smtClean="0"/>
              <a:t>the</a:t>
            </a:r>
            <a:r>
              <a:rPr kumimoji="1" lang="zh-CN" altLang="en-US" sz="3600" dirty="0" smtClean="0"/>
              <a:t> </a:t>
            </a:r>
            <a:r>
              <a:rPr kumimoji="1" lang="en-US" altLang="zh-CN" sz="3600" dirty="0" smtClean="0"/>
              <a:t>other</a:t>
            </a:r>
            <a:r>
              <a:rPr kumimoji="1" lang="zh-CN" altLang="en-US" sz="3600" dirty="0" smtClean="0"/>
              <a:t> </a:t>
            </a:r>
            <a:r>
              <a:rPr kumimoji="1" lang="en-US" altLang="zh-CN" sz="3600" dirty="0" smtClean="0"/>
              <a:t>layers</a:t>
            </a:r>
            <a:endParaRPr kumimoji="1" lang="zh-CN" altLang="en-US" sz="3600" dirty="0" smtClean="0"/>
          </a:p>
          <a:p>
            <a:pPr>
              <a:lnSpc>
                <a:spcPct val="150000"/>
              </a:lnSpc>
            </a:pPr>
            <a:endParaRPr kumimoji="1" lang="zh-CN" altLang="en-US" sz="3600" dirty="0"/>
          </a:p>
        </p:txBody>
      </p:sp>
    </p:spTree>
    <p:extLst>
      <p:ext uri="{BB962C8B-B14F-4D97-AF65-F5344CB8AC3E}">
        <p14:creationId xmlns:p14="http://schemas.microsoft.com/office/powerpoint/2010/main" val="10648929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
        <p:nvSpPr>
          <p:cNvPr id="5" name="文本框 4"/>
          <p:cNvSpPr txBox="1"/>
          <p:nvPr/>
        </p:nvSpPr>
        <p:spPr>
          <a:xfrm>
            <a:off x="3187345" y="294091"/>
            <a:ext cx="5899372" cy="1107996"/>
          </a:xfrm>
          <a:prstGeom prst="rect">
            <a:avLst/>
          </a:prstGeom>
          <a:noFill/>
        </p:spPr>
        <p:txBody>
          <a:bodyPr wrap="none" rtlCol="0">
            <a:spAutoFit/>
          </a:bodyPr>
          <a:lstStyle/>
          <a:p>
            <a:pPr>
              <a:lnSpc>
                <a:spcPct val="150000"/>
              </a:lnSpc>
            </a:pPr>
            <a:r>
              <a:rPr kumimoji="1" lang="en-US" altLang="zh-CN" sz="4400" dirty="0"/>
              <a:t>Training</a:t>
            </a:r>
            <a:r>
              <a:rPr kumimoji="1" lang="zh-CN" altLang="en-US" sz="4400" dirty="0"/>
              <a:t> </a:t>
            </a:r>
            <a:r>
              <a:rPr kumimoji="1" lang="en-US" altLang="zh-CN" sz="4400" dirty="0"/>
              <a:t>from</a:t>
            </a:r>
            <a:r>
              <a:rPr kumimoji="1" lang="zh-CN" altLang="en-US" sz="4400" dirty="0"/>
              <a:t> </a:t>
            </a:r>
            <a:r>
              <a:rPr kumimoji="1" lang="en-US" altLang="zh-CN" sz="4400" dirty="0"/>
              <a:t>scratch</a:t>
            </a:r>
            <a:endParaRPr kumimoji="1" lang="zh-CN" altLang="en-US" sz="4400" dirty="0"/>
          </a:p>
        </p:txBody>
      </p:sp>
      <p:sp>
        <p:nvSpPr>
          <p:cNvPr id="7" name="矩形 6"/>
          <p:cNvSpPr/>
          <p:nvPr/>
        </p:nvSpPr>
        <p:spPr>
          <a:xfrm>
            <a:off x="1258632" y="1740834"/>
            <a:ext cx="6816970" cy="3539430"/>
          </a:xfrm>
          <a:prstGeom prst="rect">
            <a:avLst/>
          </a:prstGeom>
        </p:spPr>
        <p:txBody>
          <a:bodyPr wrap="square">
            <a:spAutoFit/>
          </a:bodyPr>
          <a:lstStyle/>
          <a:p>
            <a:r>
              <a:rPr lang="zh-CN" altLang="en-US" sz="1400" dirty="0">
                <a:solidFill>
                  <a:schemeClr val="accent2"/>
                </a:solidFill>
              </a:rPr>
              <a:t>mnist = input_data.read_data_sets(FLAGS.data_dir, one_hot=True</a:t>
            </a:r>
            <a:r>
              <a:rPr lang="zh-CN" altLang="en-US" sz="1400" dirty="0" smtClean="0">
                <a:solidFill>
                  <a:schemeClr val="accent2"/>
                </a:solidFill>
              </a:rPr>
              <a:t>)</a:t>
            </a:r>
          </a:p>
          <a:p>
            <a:r>
              <a:rPr lang="zh-CN" altLang="en-US" sz="1400" dirty="0" smtClean="0">
                <a:solidFill>
                  <a:schemeClr val="accent2"/>
                </a:solidFill>
              </a:rPr>
              <a:t>x </a:t>
            </a:r>
            <a:r>
              <a:rPr lang="zh-CN" altLang="en-US" sz="1400" dirty="0">
                <a:solidFill>
                  <a:schemeClr val="accent2"/>
                </a:solidFill>
              </a:rPr>
              <a:t>= tf.placeholder(tf.float32, [None, 784]</a:t>
            </a:r>
            <a:r>
              <a:rPr lang="zh-CN" altLang="en-US" sz="1400" dirty="0" smtClean="0">
                <a:solidFill>
                  <a:schemeClr val="accent2"/>
                </a:solidFill>
              </a:rPr>
              <a:t>)</a:t>
            </a:r>
          </a:p>
          <a:p>
            <a:r>
              <a:rPr lang="zh-CN" altLang="en-US" sz="1400" dirty="0" smtClean="0">
                <a:solidFill>
                  <a:schemeClr val="accent2"/>
                </a:solidFill>
              </a:rPr>
              <a:t>W </a:t>
            </a:r>
            <a:r>
              <a:rPr lang="zh-CN" altLang="en-US" sz="1400" dirty="0">
                <a:solidFill>
                  <a:schemeClr val="accent2"/>
                </a:solidFill>
              </a:rPr>
              <a:t>= tf.Variable(tf.zeros([784, 10])</a:t>
            </a:r>
            <a:r>
              <a:rPr lang="zh-CN" altLang="en-US" sz="1400" dirty="0" smtClean="0">
                <a:solidFill>
                  <a:schemeClr val="accent2"/>
                </a:solidFill>
              </a:rPr>
              <a:t>)</a:t>
            </a:r>
          </a:p>
          <a:p>
            <a:r>
              <a:rPr lang="zh-CN" altLang="en-US" sz="1400" dirty="0" smtClean="0">
                <a:solidFill>
                  <a:schemeClr val="accent2"/>
                </a:solidFill>
              </a:rPr>
              <a:t>b </a:t>
            </a:r>
            <a:r>
              <a:rPr lang="zh-CN" altLang="en-US" sz="1400" dirty="0">
                <a:solidFill>
                  <a:schemeClr val="accent2"/>
                </a:solidFill>
              </a:rPr>
              <a:t>= tf.Variable(tf.zeros([10])</a:t>
            </a:r>
            <a:r>
              <a:rPr lang="zh-CN" altLang="en-US" sz="1400" dirty="0" smtClean="0">
                <a:solidFill>
                  <a:schemeClr val="accent2"/>
                </a:solidFill>
              </a:rPr>
              <a:t>)</a:t>
            </a:r>
          </a:p>
          <a:p>
            <a:r>
              <a:rPr lang="zh-CN" altLang="en-US" sz="1400" dirty="0" smtClean="0">
                <a:solidFill>
                  <a:schemeClr val="accent2"/>
                </a:solidFill>
              </a:rPr>
              <a:t>y </a:t>
            </a:r>
            <a:r>
              <a:rPr lang="zh-CN" altLang="en-US" sz="1400" dirty="0">
                <a:solidFill>
                  <a:schemeClr val="accent2"/>
                </a:solidFill>
              </a:rPr>
              <a:t>= tf.matmul(x, W) + </a:t>
            </a:r>
            <a:r>
              <a:rPr lang="zh-CN" altLang="en-US" sz="1400" dirty="0" smtClean="0">
                <a:solidFill>
                  <a:schemeClr val="accent2"/>
                </a:solidFill>
              </a:rPr>
              <a:t>b</a:t>
            </a:r>
          </a:p>
          <a:p>
            <a:r>
              <a:rPr lang="zh-CN" altLang="en-US" sz="1400" dirty="0" smtClean="0">
                <a:solidFill>
                  <a:schemeClr val="accent2"/>
                </a:solidFill>
              </a:rPr>
              <a:t>y_ </a:t>
            </a:r>
            <a:r>
              <a:rPr lang="zh-CN" altLang="en-US" sz="1400" dirty="0">
                <a:solidFill>
                  <a:schemeClr val="accent2"/>
                </a:solidFill>
              </a:rPr>
              <a:t>= tf.placeholder(tf.float32, [None, 10]</a:t>
            </a:r>
            <a:r>
              <a:rPr lang="zh-CN" altLang="en-US" sz="1400" dirty="0" smtClean="0">
                <a:solidFill>
                  <a:schemeClr val="accent2"/>
                </a:solidFill>
              </a:rPr>
              <a:t>)</a:t>
            </a:r>
          </a:p>
          <a:p>
            <a:r>
              <a:rPr lang="zh-CN" altLang="en-US" sz="1400" dirty="0" smtClean="0">
                <a:solidFill>
                  <a:schemeClr val="accent2"/>
                </a:solidFill>
              </a:rPr>
              <a:t>cross_entropy </a:t>
            </a:r>
            <a:r>
              <a:rPr lang="zh-CN" altLang="en-US" sz="1400" dirty="0">
                <a:solidFill>
                  <a:schemeClr val="accent2"/>
                </a:solidFill>
              </a:rPr>
              <a:t>= tf.reduce_mean(tf.nn.softmax_cross_entropy_with_logits(y, y_</a:t>
            </a:r>
            <a:r>
              <a:rPr lang="zh-CN" altLang="en-US" sz="1400" dirty="0" smtClean="0">
                <a:solidFill>
                  <a:schemeClr val="accent2"/>
                </a:solidFill>
              </a:rPr>
              <a:t>))</a:t>
            </a:r>
          </a:p>
          <a:p>
            <a:r>
              <a:rPr lang="zh-CN" altLang="en-US" sz="1400" dirty="0" smtClean="0">
                <a:solidFill>
                  <a:schemeClr val="accent2"/>
                </a:solidFill>
              </a:rPr>
              <a:t>train_step </a:t>
            </a:r>
            <a:r>
              <a:rPr lang="zh-CN" altLang="en-US" sz="1400" dirty="0">
                <a:solidFill>
                  <a:schemeClr val="accent2"/>
                </a:solidFill>
              </a:rPr>
              <a:t>= tf.train.GradientDescentOptimizer(0.5).minimize(cross_entropy</a:t>
            </a:r>
            <a:r>
              <a:rPr lang="zh-CN" altLang="en-US" sz="1400" dirty="0" smtClean="0">
                <a:solidFill>
                  <a:schemeClr val="accent2"/>
                </a:solidFill>
              </a:rPr>
              <a:t>)</a:t>
            </a:r>
          </a:p>
          <a:p>
            <a:r>
              <a:rPr lang="zh-CN" altLang="en-US" sz="1400" dirty="0" smtClean="0">
                <a:solidFill>
                  <a:schemeClr val="accent2"/>
                </a:solidFill>
              </a:rPr>
              <a:t>sess </a:t>
            </a:r>
            <a:r>
              <a:rPr lang="zh-CN" altLang="en-US" sz="1400" dirty="0">
                <a:solidFill>
                  <a:schemeClr val="accent2"/>
                </a:solidFill>
              </a:rPr>
              <a:t>= tf.InteractiveSession(</a:t>
            </a:r>
            <a:r>
              <a:rPr lang="zh-CN" altLang="en-US" sz="1400" dirty="0" smtClean="0">
                <a:solidFill>
                  <a:schemeClr val="accent2"/>
                </a:solidFill>
              </a:rPr>
              <a:t>)</a:t>
            </a:r>
          </a:p>
          <a:p>
            <a:r>
              <a:rPr lang="zh-CN" altLang="en-US" sz="1400" dirty="0" smtClean="0">
                <a:solidFill>
                  <a:schemeClr val="accent2"/>
                </a:solidFill>
              </a:rPr>
              <a:t>tf.initialize_all_variables</a:t>
            </a:r>
            <a:r>
              <a:rPr lang="zh-CN" altLang="en-US" sz="1400" dirty="0">
                <a:solidFill>
                  <a:schemeClr val="accent2"/>
                </a:solidFill>
              </a:rPr>
              <a:t>().run(</a:t>
            </a:r>
            <a:r>
              <a:rPr lang="zh-CN" altLang="en-US" sz="1400" dirty="0" smtClean="0">
                <a:solidFill>
                  <a:schemeClr val="accent2"/>
                </a:solidFill>
              </a:rPr>
              <a:t>)</a:t>
            </a:r>
          </a:p>
          <a:p>
            <a:r>
              <a:rPr lang="zh-CN" altLang="en-US" sz="1400" dirty="0" smtClean="0">
                <a:solidFill>
                  <a:schemeClr val="accent2"/>
                </a:solidFill>
              </a:rPr>
              <a:t>for </a:t>
            </a:r>
            <a:r>
              <a:rPr lang="zh-CN" altLang="en-US" sz="1400" dirty="0">
                <a:solidFill>
                  <a:schemeClr val="accent2"/>
                </a:solidFill>
              </a:rPr>
              <a:t>_ in range(1000)</a:t>
            </a:r>
            <a:r>
              <a:rPr lang="zh-CN" altLang="en-US" sz="1400" dirty="0" smtClean="0">
                <a:solidFill>
                  <a:schemeClr val="accent2"/>
                </a:solidFill>
              </a:rPr>
              <a:t>:</a:t>
            </a:r>
          </a:p>
          <a:p>
            <a:r>
              <a:rPr lang="zh-CN" altLang="en-US" sz="1400" dirty="0">
                <a:solidFill>
                  <a:schemeClr val="accent2"/>
                </a:solidFill>
              </a:rPr>
              <a:t> </a:t>
            </a:r>
            <a:r>
              <a:rPr lang="zh-CN" altLang="en-US" sz="1400" dirty="0" smtClean="0">
                <a:solidFill>
                  <a:schemeClr val="accent2"/>
                </a:solidFill>
              </a:rPr>
              <a:t>   batch_xs</a:t>
            </a:r>
            <a:r>
              <a:rPr lang="zh-CN" altLang="en-US" sz="1400" dirty="0">
                <a:solidFill>
                  <a:schemeClr val="accent2"/>
                </a:solidFill>
              </a:rPr>
              <a:t>, batch_ys </a:t>
            </a:r>
            <a:r>
              <a:rPr lang="zh-CN" altLang="en-US" sz="1400" dirty="0" smtClean="0">
                <a:solidFill>
                  <a:schemeClr val="accent2"/>
                </a:solidFill>
              </a:rPr>
              <a:t>=mnist.train.next_batch</a:t>
            </a:r>
            <a:r>
              <a:rPr lang="zh-CN" altLang="en-US" sz="1400" dirty="0">
                <a:solidFill>
                  <a:schemeClr val="accent2"/>
                </a:solidFill>
              </a:rPr>
              <a:t>(100</a:t>
            </a:r>
            <a:r>
              <a:rPr lang="zh-CN" altLang="en-US" sz="1400" dirty="0" smtClean="0">
                <a:solidFill>
                  <a:schemeClr val="accent2"/>
                </a:solidFill>
              </a:rPr>
              <a:t>)</a:t>
            </a:r>
          </a:p>
          <a:p>
            <a:r>
              <a:rPr lang="zh-CN" altLang="en-US" sz="1400" dirty="0">
                <a:solidFill>
                  <a:schemeClr val="accent2"/>
                </a:solidFill>
              </a:rPr>
              <a:t> </a:t>
            </a:r>
            <a:r>
              <a:rPr lang="zh-CN" altLang="en-US" sz="1400" dirty="0" smtClean="0">
                <a:solidFill>
                  <a:schemeClr val="accent2"/>
                </a:solidFill>
              </a:rPr>
              <a:t>   sess.run</a:t>
            </a:r>
            <a:r>
              <a:rPr lang="zh-CN" altLang="en-US" sz="1400" dirty="0">
                <a:solidFill>
                  <a:schemeClr val="accent2"/>
                </a:solidFill>
              </a:rPr>
              <a:t>(train_step, feed_dict={x: batch_xs, y_: batch_ys</a:t>
            </a:r>
            <a:r>
              <a:rPr lang="zh-CN" altLang="en-US" sz="1400" dirty="0" smtClean="0">
                <a:solidFill>
                  <a:schemeClr val="accent2"/>
                </a:solidFill>
              </a:rPr>
              <a:t>})</a:t>
            </a:r>
          </a:p>
          <a:p>
            <a:r>
              <a:rPr lang="zh-CN" altLang="en-US" sz="1400" dirty="0">
                <a:solidFill>
                  <a:schemeClr val="accent2"/>
                </a:solidFill>
              </a:rPr>
              <a:t> </a:t>
            </a:r>
            <a:r>
              <a:rPr lang="zh-CN" altLang="en-US" sz="1400" dirty="0" smtClean="0">
                <a:solidFill>
                  <a:schemeClr val="accent2"/>
                </a:solidFill>
              </a:rPr>
              <a:t>   correct_prediction </a:t>
            </a:r>
            <a:r>
              <a:rPr lang="zh-CN" altLang="en-US" sz="1400" dirty="0">
                <a:solidFill>
                  <a:schemeClr val="accent2"/>
                </a:solidFill>
              </a:rPr>
              <a:t>= tf.equal(tf.argmax(y, 1), tf.argmax(y_, 1)</a:t>
            </a:r>
            <a:r>
              <a:rPr lang="zh-CN" altLang="en-US" sz="1400" dirty="0" smtClean="0">
                <a:solidFill>
                  <a:schemeClr val="accent2"/>
                </a:solidFill>
              </a:rPr>
              <a:t>)</a:t>
            </a:r>
          </a:p>
          <a:p>
            <a:r>
              <a:rPr lang="zh-CN" altLang="en-US" sz="1400" dirty="0">
                <a:solidFill>
                  <a:schemeClr val="accent2"/>
                </a:solidFill>
              </a:rPr>
              <a:t> </a:t>
            </a:r>
            <a:r>
              <a:rPr lang="zh-CN" altLang="en-US" sz="1400" dirty="0" smtClean="0">
                <a:solidFill>
                  <a:schemeClr val="accent2"/>
                </a:solidFill>
              </a:rPr>
              <a:t>   accuracy </a:t>
            </a:r>
            <a:r>
              <a:rPr lang="zh-CN" altLang="en-US" sz="1400" dirty="0">
                <a:solidFill>
                  <a:schemeClr val="accent2"/>
                </a:solidFill>
              </a:rPr>
              <a:t>= tf.reduce_mean(tf.cast(correct_prediction, tf.float32)</a:t>
            </a:r>
            <a:r>
              <a:rPr lang="zh-CN" altLang="en-US" sz="1400" dirty="0" smtClean="0">
                <a:solidFill>
                  <a:schemeClr val="accent2"/>
                </a:solidFill>
              </a:rPr>
              <a:t>)</a:t>
            </a:r>
          </a:p>
          <a:p>
            <a:r>
              <a:rPr lang="zh-CN" altLang="en-US" sz="1400" dirty="0">
                <a:solidFill>
                  <a:schemeClr val="accent2"/>
                </a:solidFill>
              </a:rPr>
              <a:t> </a:t>
            </a:r>
            <a:r>
              <a:rPr lang="zh-CN" altLang="en-US" sz="1400" dirty="0" smtClean="0">
                <a:solidFill>
                  <a:schemeClr val="accent2"/>
                </a:solidFill>
              </a:rPr>
              <a:t>   print</a:t>
            </a:r>
            <a:r>
              <a:rPr lang="zh-CN" altLang="en-US" sz="1400" dirty="0">
                <a:solidFill>
                  <a:schemeClr val="accent2"/>
                </a:solidFill>
              </a:rPr>
              <a:t>(sess.run(accuracy, feed_dict={x: mnist.test.images, </a:t>
            </a:r>
            <a:r>
              <a:rPr lang="zh-CN" altLang="en-US" sz="1400" dirty="0" smtClean="0">
                <a:solidFill>
                  <a:schemeClr val="accent2"/>
                </a:solidFill>
              </a:rPr>
              <a:t> </a:t>
            </a:r>
            <a:r>
              <a:rPr lang="zh-CN" altLang="en-US" sz="1400" dirty="0">
                <a:solidFill>
                  <a:schemeClr val="accent2"/>
                </a:solidFill>
              </a:rPr>
              <a:t>y_: mnist.test.labels}))</a:t>
            </a:r>
          </a:p>
        </p:txBody>
      </p:sp>
      <p:sp>
        <p:nvSpPr>
          <p:cNvPr id="10" name="矩形 9"/>
          <p:cNvSpPr/>
          <p:nvPr/>
        </p:nvSpPr>
        <p:spPr>
          <a:xfrm>
            <a:off x="9851649" y="1740834"/>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TRAIN</a:t>
            </a:r>
            <a:r>
              <a:rPr kumimoji="1" lang="zh-CN" altLang="en-US" sz="1200" dirty="0" smtClean="0"/>
              <a:t> </a:t>
            </a:r>
            <a:r>
              <a:rPr kumimoji="1" lang="en-US" altLang="zh-CN" sz="1200" dirty="0" smtClean="0"/>
              <a:t>DATA</a:t>
            </a:r>
            <a:endParaRPr kumimoji="1" lang="zh-CN" altLang="en-US" sz="1200" dirty="0"/>
          </a:p>
        </p:txBody>
      </p:sp>
      <p:sp>
        <p:nvSpPr>
          <p:cNvPr id="11" name="矩形 10"/>
          <p:cNvSpPr/>
          <p:nvPr/>
        </p:nvSpPr>
        <p:spPr>
          <a:xfrm>
            <a:off x="9851649" y="2649372"/>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MODEL</a:t>
            </a:r>
            <a:endParaRPr kumimoji="1" lang="zh-CN" altLang="en-US" sz="1200" dirty="0"/>
          </a:p>
        </p:txBody>
      </p:sp>
      <p:sp>
        <p:nvSpPr>
          <p:cNvPr id="12" name="矩形 11"/>
          <p:cNvSpPr/>
          <p:nvPr/>
        </p:nvSpPr>
        <p:spPr>
          <a:xfrm>
            <a:off x="8488840" y="2140641"/>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INIT</a:t>
            </a:r>
            <a:endParaRPr kumimoji="1" lang="zh-CN" altLang="en-US" sz="1200" dirty="0" smtClean="0"/>
          </a:p>
          <a:p>
            <a:pPr algn="ctr"/>
            <a:r>
              <a:rPr kumimoji="1" lang="en-US" altLang="zh-CN" sz="1200" dirty="0" smtClean="0"/>
              <a:t>PARAMS</a:t>
            </a:r>
            <a:endParaRPr kumimoji="1" lang="zh-CN" altLang="en-US" sz="1200" dirty="0"/>
          </a:p>
        </p:txBody>
      </p:sp>
      <p:sp>
        <p:nvSpPr>
          <p:cNvPr id="13" name="矩形 12"/>
          <p:cNvSpPr/>
          <p:nvPr/>
        </p:nvSpPr>
        <p:spPr>
          <a:xfrm>
            <a:off x="9086717" y="3598942"/>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TEST</a:t>
            </a:r>
            <a:endParaRPr kumimoji="1" lang="zh-CN" altLang="en-US" sz="1200" dirty="0" smtClean="0"/>
          </a:p>
          <a:p>
            <a:pPr algn="ctr"/>
            <a:r>
              <a:rPr kumimoji="1" lang="en-US" altLang="zh-CN" sz="1200" dirty="0" smtClean="0"/>
              <a:t>DATA</a:t>
            </a:r>
            <a:endParaRPr kumimoji="1" lang="zh-CN" altLang="en-US" sz="1200" dirty="0"/>
          </a:p>
        </p:txBody>
      </p:sp>
      <p:sp>
        <p:nvSpPr>
          <p:cNvPr id="14" name="矩形 13"/>
          <p:cNvSpPr/>
          <p:nvPr/>
        </p:nvSpPr>
        <p:spPr>
          <a:xfrm>
            <a:off x="10698640" y="3598941"/>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TEST</a:t>
            </a:r>
            <a:endParaRPr kumimoji="1" lang="zh-CN" altLang="en-US" sz="1200" dirty="0" smtClean="0"/>
          </a:p>
          <a:p>
            <a:pPr algn="ctr"/>
            <a:r>
              <a:rPr kumimoji="1" lang="en-US" altLang="zh-CN" sz="1200" dirty="0" smtClean="0"/>
              <a:t>LABELS</a:t>
            </a:r>
            <a:endParaRPr kumimoji="1" lang="zh-CN" altLang="en-US" sz="1200" dirty="0"/>
          </a:p>
        </p:txBody>
      </p:sp>
      <p:cxnSp>
        <p:nvCxnSpPr>
          <p:cNvPr id="15" name="肘形连接符 14"/>
          <p:cNvCxnSpPr>
            <a:stCxn id="18" idx="2"/>
            <a:endCxn id="17" idx="1"/>
          </p:cNvCxnSpPr>
          <p:nvPr/>
        </p:nvCxnSpPr>
        <p:spPr>
          <a:xfrm rot="16200000" flipH="1">
            <a:off x="9249986" y="2258725"/>
            <a:ext cx="297716" cy="905609"/>
          </a:xfrm>
          <a:prstGeom prst="bentConnector2">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a:stCxn id="16" idx="2"/>
            <a:endCxn id="17" idx="0"/>
          </p:cNvCxnSpPr>
          <p:nvPr/>
        </p:nvCxnSpPr>
        <p:spPr>
          <a:xfrm>
            <a:off x="10308849" y="2162865"/>
            <a:ext cx="0" cy="486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p:cNvCxnSpPr>
            <a:endCxn id="17" idx="2"/>
          </p:cNvCxnSpPr>
          <p:nvPr/>
        </p:nvCxnSpPr>
        <p:spPr>
          <a:xfrm flipV="1">
            <a:off x="9543917" y="3071403"/>
            <a:ext cx="764932" cy="527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a:stCxn id="17" idx="2"/>
          </p:cNvCxnSpPr>
          <p:nvPr/>
        </p:nvCxnSpPr>
        <p:spPr>
          <a:xfrm>
            <a:off x="10308849" y="3071403"/>
            <a:ext cx="846991" cy="527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2808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
        <p:nvSpPr>
          <p:cNvPr id="19" name="文本框 18"/>
          <p:cNvSpPr txBox="1"/>
          <p:nvPr/>
        </p:nvSpPr>
        <p:spPr>
          <a:xfrm>
            <a:off x="2433533" y="-24721"/>
            <a:ext cx="8396850" cy="1107996"/>
          </a:xfrm>
          <a:prstGeom prst="rect">
            <a:avLst/>
          </a:prstGeom>
          <a:noFill/>
        </p:spPr>
        <p:txBody>
          <a:bodyPr wrap="none" rtlCol="0">
            <a:spAutoFit/>
          </a:bodyPr>
          <a:lstStyle/>
          <a:p>
            <a:pPr>
              <a:lnSpc>
                <a:spcPct val="150000"/>
              </a:lnSpc>
            </a:pPr>
            <a:r>
              <a:rPr kumimoji="1" lang="en-US" altLang="zh-CN" sz="4400" dirty="0"/>
              <a:t>Retrain</a:t>
            </a:r>
            <a:r>
              <a:rPr kumimoji="1" lang="zh-CN" altLang="en-US" sz="4400" dirty="0"/>
              <a:t> </a:t>
            </a:r>
            <a:r>
              <a:rPr kumimoji="1" lang="en-US" altLang="zh-CN" sz="4400" dirty="0"/>
              <a:t>from</a:t>
            </a:r>
            <a:r>
              <a:rPr kumimoji="1" lang="zh-CN" altLang="en-US" sz="4400" dirty="0"/>
              <a:t> </a:t>
            </a:r>
            <a:r>
              <a:rPr kumimoji="1" lang="en-US" altLang="zh-CN" sz="4400" dirty="0"/>
              <a:t>pre-trained</a:t>
            </a:r>
            <a:r>
              <a:rPr kumimoji="1" lang="zh-CN" altLang="en-US" sz="4400" dirty="0"/>
              <a:t> </a:t>
            </a:r>
            <a:r>
              <a:rPr kumimoji="1" lang="en-US" altLang="zh-CN" sz="4400" dirty="0"/>
              <a:t>model</a:t>
            </a:r>
            <a:endParaRPr kumimoji="1" lang="zh-CN" altLang="en-US" sz="4400" dirty="0"/>
          </a:p>
        </p:txBody>
      </p:sp>
      <p:sp>
        <p:nvSpPr>
          <p:cNvPr id="20" name="矩形 19"/>
          <p:cNvSpPr/>
          <p:nvPr/>
        </p:nvSpPr>
        <p:spPr>
          <a:xfrm>
            <a:off x="9671540" y="1505306"/>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TRAIN</a:t>
            </a:r>
            <a:r>
              <a:rPr kumimoji="1" lang="zh-CN" altLang="en-US" sz="1200" dirty="0" smtClean="0"/>
              <a:t> </a:t>
            </a:r>
            <a:r>
              <a:rPr kumimoji="1" lang="en-US" altLang="zh-CN" sz="1200" dirty="0" smtClean="0"/>
              <a:t>DATA</a:t>
            </a:r>
            <a:endParaRPr kumimoji="1" lang="zh-CN" altLang="en-US" sz="1200" dirty="0"/>
          </a:p>
        </p:txBody>
      </p:sp>
      <p:sp>
        <p:nvSpPr>
          <p:cNvPr id="21" name="矩形 20"/>
          <p:cNvSpPr/>
          <p:nvPr/>
        </p:nvSpPr>
        <p:spPr>
          <a:xfrm>
            <a:off x="9671540" y="2413844"/>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MODEL</a:t>
            </a:r>
            <a:endParaRPr kumimoji="1" lang="zh-CN" altLang="en-US" sz="1200" dirty="0"/>
          </a:p>
        </p:txBody>
      </p:sp>
      <p:sp>
        <p:nvSpPr>
          <p:cNvPr id="22" name="矩形 21"/>
          <p:cNvSpPr/>
          <p:nvPr/>
        </p:nvSpPr>
        <p:spPr>
          <a:xfrm>
            <a:off x="8308731" y="1905113"/>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PRE</a:t>
            </a:r>
            <a:endParaRPr kumimoji="1" lang="zh-CN" altLang="en-US" sz="1200" dirty="0" smtClean="0"/>
          </a:p>
          <a:p>
            <a:pPr algn="ctr"/>
            <a:r>
              <a:rPr kumimoji="1" lang="en-US" altLang="zh-CN" sz="1200" dirty="0" smtClean="0"/>
              <a:t>PARAMS</a:t>
            </a:r>
            <a:endParaRPr kumimoji="1" lang="zh-CN" altLang="en-US" sz="1200" dirty="0"/>
          </a:p>
        </p:txBody>
      </p:sp>
      <p:sp>
        <p:nvSpPr>
          <p:cNvPr id="23" name="矩形 22"/>
          <p:cNvSpPr/>
          <p:nvPr/>
        </p:nvSpPr>
        <p:spPr>
          <a:xfrm>
            <a:off x="8906608" y="3363414"/>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TEST</a:t>
            </a:r>
            <a:endParaRPr kumimoji="1" lang="zh-CN" altLang="en-US" sz="1200" dirty="0" smtClean="0"/>
          </a:p>
          <a:p>
            <a:pPr algn="ctr"/>
            <a:r>
              <a:rPr kumimoji="1" lang="en-US" altLang="zh-CN" sz="1200" dirty="0" smtClean="0"/>
              <a:t>DATA</a:t>
            </a:r>
            <a:endParaRPr kumimoji="1" lang="zh-CN" altLang="en-US" sz="1200" dirty="0"/>
          </a:p>
        </p:txBody>
      </p:sp>
      <p:sp>
        <p:nvSpPr>
          <p:cNvPr id="24" name="矩形 23"/>
          <p:cNvSpPr/>
          <p:nvPr/>
        </p:nvSpPr>
        <p:spPr>
          <a:xfrm>
            <a:off x="10518531" y="3363413"/>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TEST</a:t>
            </a:r>
            <a:endParaRPr kumimoji="1" lang="zh-CN" altLang="en-US" sz="1200" dirty="0" smtClean="0"/>
          </a:p>
          <a:p>
            <a:pPr algn="ctr"/>
            <a:r>
              <a:rPr kumimoji="1" lang="en-US" altLang="zh-CN" sz="1200" dirty="0" smtClean="0"/>
              <a:t>LABELS</a:t>
            </a:r>
            <a:endParaRPr kumimoji="1" lang="zh-CN" altLang="en-US" sz="1200" dirty="0"/>
          </a:p>
        </p:txBody>
      </p:sp>
      <p:cxnSp>
        <p:nvCxnSpPr>
          <p:cNvPr id="25" name="肘形连接符 24"/>
          <p:cNvCxnSpPr>
            <a:stCxn id="29" idx="2"/>
            <a:endCxn id="28" idx="1"/>
          </p:cNvCxnSpPr>
          <p:nvPr/>
        </p:nvCxnSpPr>
        <p:spPr>
          <a:xfrm rot="16200000" flipH="1">
            <a:off x="9069877" y="2023197"/>
            <a:ext cx="297716" cy="905609"/>
          </a:xfrm>
          <a:prstGeom prst="bentConnector2">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27" idx="2"/>
            <a:endCxn id="28" idx="0"/>
          </p:cNvCxnSpPr>
          <p:nvPr/>
        </p:nvCxnSpPr>
        <p:spPr>
          <a:xfrm>
            <a:off x="10128740" y="1927337"/>
            <a:ext cx="0" cy="486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a:endCxn id="28" idx="2"/>
          </p:cNvCxnSpPr>
          <p:nvPr/>
        </p:nvCxnSpPr>
        <p:spPr>
          <a:xfrm flipV="1">
            <a:off x="9363808" y="2835875"/>
            <a:ext cx="764932" cy="527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28" idx="2"/>
          </p:cNvCxnSpPr>
          <p:nvPr/>
        </p:nvCxnSpPr>
        <p:spPr>
          <a:xfrm>
            <a:off x="10128740" y="2835875"/>
            <a:ext cx="846991" cy="527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565031" y="1505306"/>
            <a:ext cx="5527475" cy="1754326"/>
          </a:xfrm>
          <a:prstGeom prst="rect">
            <a:avLst/>
          </a:prstGeom>
          <a:noFill/>
        </p:spPr>
        <p:txBody>
          <a:bodyPr wrap="none" rtlCol="0">
            <a:spAutoFit/>
          </a:bodyPr>
          <a:lstStyle/>
          <a:p>
            <a:pPr marL="342900" indent="-342900">
              <a:lnSpc>
                <a:spcPct val="150000"/>
              </a:lnSpc>
              <a:buFont typeface="+mj-lt"/>
              <a:buAutoNum type="arabicPeriod"/>
            </a:pPr>
            <a:r>
              <a:rPr kumimoji="1" lang="en-US" altLang="zh-CN" dirty="0" smtClean="0"/>
              <a:t>Load</a:t>
            </a:r>
            <a:r>
              <a:rPr kumimoji="1" lang="zh-CN" altLang="en-US" dirty="0"/>
              <a:t> </a:t>
            </a:r>
            <a:r>
              <a:rPr kumimoji="1" lang="en-US" altLang="zh-CN" dirty="0" smtClean="0"/>
              <a:t>pre</a:t>
            </a:r>
            <a:r>
              <a:rPr kumimoji="1" lang="zh-CN" altLang="en-US" dirty="0" smtClean="0"/>
              <a:t> </a:t>
            </a:r>
            <a:r>
              <a:rPr kumimoji="1" lang="en-US" altLang="zh-CN" dirty="0" err="1" smtClean="0"/>
              <a:t>params</a:t>
            </a:r>
            <a:r>
              <a:rPr kumimoji="1" lang="zh-CN" altLang="en-US" dirty="0" smtClean="0"/>
              <a:t> </a:t>
            </a:r>
            <a:r>
              <a:rPr kumimoji="1" lang="en-US" altLang="zh-CN" dirty="0" smtClean="0"/>
              <a:t>from</a:t>
            </a:r>
            <a:r>
              <a:rPr kumimoji="1" lang="zh-CN" altLang="en-US" dirty="0" smtClean="0"/>
              <a:t> </a:t>
            </a:r>
            <a:r>
              <a:rPr kumimoji="1" lang="en-US" altLang="zh-CN" dirty="0" smtClean="0"/>
              <a:t>a</a:t>
            </a:r>
            <a:r>
              <a:rPr kumimoji="1" lang="zh-CN" altLang="en-US" dirty="0" smtClean="0"/>
              <a:t> </a:t>
            </a:r>
            <a:r>
              <a:rPr kumimoji="1" lang="en-US" altLang="zh-CN" dirty="0" smtClean="0"/>
              <a:t>model</a:t>
            </a:r>
            <a:r>
              <a:rPr kumimoji="1" lang="zh-CN" altLang="en-US" dirty="0" smtClean="0"/>
              <a:t> </a:t>
            </a:r>
            <a:r>
              <a:rPr kumimoji="1" lang="en-US" altLang="zh-CN" dirty="0" smtClean="0"/>
              <a:t>file(</a:t>
            </a:r>
            <a:r>
              <a:rPr kumimoji="1" lang="en-US" altLang="zh-CN" dirty="0" err="1" smtClean="0"/>
              <a:t>pb</a:t>
            </a:r>
            <a:r>
              <a:rPr kumimoji="1" lang="zh-CN" altLang="en-US" dirty="0" smtClean="0"/>
              <a:t>，</a:t>
            </a:r>
            <a:r>
              <a:rPr kumimoji="1" lang="en-US" altLang="zh-CN" dirty="0" err="1" smtClean="0"/>
              <a:t>ckpt</a:t>
            </a:r>
            <a:r>
              <a:rPr kumimoji="1" lang="en-US" altLang="zh-CN" dirty="0" smtClean="0"/>
              <a:t>)</a:t>
            </a:r>
            <a:endParaRPr kumimoji="1" lang="zh-CN" altLang="en-US" dirty="0" smtClean="0"/>
          </a:p>
          <a:p>
            <a:pPr marL="342900" indent="-342900">
              <a:lnSpc>
                <a:spcPct val="150000"/>
              </a:lnSpc>
              <a:buFont typeface="+mj-lt"/>
              <a:buAutoNum type="arabicPeriod"/>
            </a:pPr>
            <a:r>
              <a:rPr kumimoji="1" lang="en-US" altLang="zh-CN" dirty="0" smtClean="0"/>
              <a:t>Change</a:t>
            </a:r>
            <a:r>
              <a:rPr kumimoji="1" lang="zh-CN" altLang="en-US" dirty="0" smtClean="0"/>
              <a:t> </a:t>
            </a:r>
            <a:r>
              <a:rPr kumimoji="1" lang="en-US" altLang="zh-CN" dirty="0" smtClean="0"/>
              <a:t>your</a:t>
            </a:r>
            <a:r>
              <a:rPr kumimoji="1" lang="zh-CN" altLang="en-US" dirty="0" smtClean="0"/>
              <a:t> </a:t>
            </a:r>
            <a:r>
              <a:rPr kumimoji="1" lang="en-US" altLang="zh-CN" dirty="0" smtClean="0"/>
              <a:t>model</a:t>
            </a:r>
            <a:r>
              <a:rPr kumimoji="1" lang="zh-CN" altLang="en-US" dirty="0" smtClean="0"/>
              <a:t> </a:t>
            </a:r>
            <a:r>
              <a:rPr kumimoji="1" lang="en-US" altLang="zh-CN" dirty="0" smtClean="0"/>
              <a:t>to</a:t>
            </a:r>
            <a:r>
              <a:rPr kumimoji="1" lang="zh-CN" altLang="en-US" dirty="0" smtClean="0"/>
              <a:t> </a:t>
            </a:r>
            <a:r>
              <a:rPr kumimoji="1" lang="en-US" altLang="zh-CN" dirty="0" smtClean="0"/>
              <a:t>the</a:t>
            </a:r>
            <a:r>
              <a:rPr kumimoji="1" lang="zh-CN" altLang="en-US" dirty="0" smtClean="0"/>
              <a:t> </a:t>
            </a:r>
            <a:r>
              <a:rPr kumimoji="1" lang="en-US" altLang="zh-CN" dirty="0" smtClean="0"/>
              <a:t>new</a:t>
            </a:r>
            <a:r>
              <a:rPr kumimoji="1" lang="zh-CN" altLang="en-US" dirty="0" smtClean="0"/>
              <a:t> </a:t>
            </a:r>
            <a:r>
              <a:rPr kumimoji="1" lang="en-US" altLang="zh-CN" dirty="0" smtClean="0"/>
              <a:t>task(class</a:t>
            </a:r>
            <a:r>
              <a:rPr kumimoji="1" lang="zh-CN" altLang="en-US" dirty="0" smtClean="0"/>
              <a:t> </a:t>
            </a:r>
            <a:r>
              <a:rPr kumimoji="1" lang="en-US" altLang="zh-CN" dirty="0" err="1" smtClean="0"/>
              <a:t>num</a:t>
            </a:r>
            <a:r>
              <a:rPr kumimoji="1" lang="en-US" altLang="zh-CN" dirty="0" smtClean="0"/>
              <a:t>)</a:t>
            </a:r>
            <a:endParaRPr kumimoji="1" lang="zh-CN" altLang="en-US" dirty="0" smtClean="0"/>
          </a:p>
          <a:p>
            <a:pPr marL="342900" indent="-342900">
              <a:lnSpc>
                <a:spcPct val="150000"/>
              </a:lnSpc>
              <a:buFont typeface="+mj-lt"/>
              <a:buAutoNum type="arabicPeriod"/>
            </a:pPr>
            <a:r>
              <a:rPr kumimoji="1" lang="en-US" altLang="zh-CN" dirty="0" smtClean="0"/>
              <a:t>Fit</a:t>
            </a:r>
            <a:r>
              <a:rPr kumimoji="1" lang="zh-CN" altLang="en-US" dirty="0" smtClean="0"/>
              <a:t> </a:t>
            </a:r>
            <a:r>
              <a:rPr kumimoji="1" lang="en-US" altLang="zh-CN" dirty="0" smtClean="0"/>
              <a:t>the</a:t>
            </a:r>
            <a:r>
              <a:rPr kumimoji="1" lang="zh-CN" altLang="en-US" dirty="0" smtClean="0"/>
              <a:t> </a:t>
            </a:r>
            <a:r>
              <a:rPr kumimoji="1" lang="en-US" altLang="zh-CN" dirty="0" smtClean="0"/>
              <a:t>train</a:t>
            </a:r>
            <a:r>
              <a:rPr kumimoji="1" lang="zh-CN" altLang="en-US" dirty="0" smtClean="0"/>
              <a:t> </a:t>
            </a:r>
            <a:r>
              <a:rPr kumimoji="1" lang="en-US" altLang="zh-CN" dirty="0" smtClean="0"/>
              <a:t>data</a:t>
            </a:r>
            <a:r>
              <a:rPr kumimoji="1" lang="zh-CN" altLang="en-US" dirty="0" smtClean="0"/>
              <a:t> </a:t>
            </a:r>
            <a:r>
              <a:rPr kumimoji="1" lang="en-US" altLang="zh-CN" dirty="0" smtClean="0"/>
              <a:t>to</a:t>
            </a:r>
            <a:r>
              <a:rPr kumimoji="1" lang="zh-CN" altLang="en-US" dirty="0" smtClean="0"/>
              <a:t> </a:t>
            </a:r>
            <a:r>
              <a:rPr kumimoji="1" lang="en-US" altLang="zh-CN" dirty="0" smtClean="0"/>
              <a:t>update</a:t>
            </a:r>
            <a:r>
              <a:rPr kumimoji="1" lang="zh-CN" altLang="en-US" dirty="0" smtClean="0"/>
              <a:t> </a:t>
            </a:r>
            <a:r>
              <a:rPr kumimoji="1" lang="en-US" altLang="zh-CN" dirty="0" smtClean="0"/>
              <a:t>the</a:t>
            </a:r>
            <a:r>
              <a:rPr kumimoji="1" lang="zh-CN" altLang="en-US" dirty="0" smtClean="0"/>
              <a:t> </a:t>
            </a:r>
            <a:r>
              <a:rPr kumimoji="1" lang="en-US" altLang="zh-CN" dirty="0" smtClean="0"/>
              <a:t>all</a:t>
            </a:r>
            <a:r>
              <a:rPr kumimoji="1" lang="zh-CN" altLang="en-US" dirty="0" smtClean="0"/>
              <a:t> </a:t>
            </a:r>
            <a:r>
              <a:rPr kumimoji="1" lang="en-US" altLang="zh-CN" dirty="0" smtClean="0"/>
              <a:t>weights</a:t>
            </a:r>
            <a:endParaRPr kumimoji="1" lang="zh-CN" altLang="en-US" dirty="0" smtClean="0"/>
          </a:p>
          <a:p>
            <a:pPr marL="342900" indent="-342900">
              <a:lnSpc>
                <a:spcPct val="150000"/>
              </a:lnSpc>
              <a:buFont typeface="+mj-lt"/>
              <a:buAutoNum type="arabicPeriod"/>
            </a:pPr>
            <a:r>
              <a:rPr kumimoji="1" lang="en-US" altLang="zh-CN" dirty="0" smtClean="0"/>
              <a:t>Fit</a:t>
            </a:r>
            <a:r>
              <a:rPr kumimoji="1" lang="zh-CN" altLang="en-US" dirty="0" smtClean="0"/>
              <a:t> </a:t>
            </a:r>
            <a:r>
              <a:rPr kumimoji="1" lang="en-US" altLang="zh-CN" dirty="0" smtClean="0"/>
              <a:t>your</a:t>
            </a:r>
            <a:r>
              <a:rPr kumimoji="1" lang="zh-CN" altLang="en-US" dirty="0" smtClean="0"/>
              <a:t> </a:t>
            </a:r>
            <a:r>
              <a:rPr kumimoji="1" lang="en-US" altLang="zh-CN" dirty="0" smtClean="0"/>
              <a:t>test</a:t>
            </a:r>
            <a:r>
              <a:rPr kumimoji="1" lang="zh-CN" altLang="en-US" dirty="0" smtClean="0"/>
              <a:t> </a:t>
            </a:r>
            <a:r>
              <a:rPr kumimoji="1" lang="en-US" altLang="zh-CN" dirty="0" smtClean="0"/>
              <a:t>data</a:t>
            </a:r>
            <a:r>
              <a:rPr kumimoji="1" lang="zh-CN" altLang="en-US" dirty="0" smtClean="0"/>
              <a:t> </a:t>
            </a:r>
            <a:r>
              <a:rPr kumimoji="1" lang="en-US" altLang="zh-CN" dirty="0" smtClean="0"/>
              <a:t>to</a:t>
            </a:r>
            <a:r>
              <a:rPr kumimoji="1" lang="zh-CN" altLang="en-US" dirty="0" smtClean="0"/>
              <a:t> </a:t>
            </a:r>
            <a:r>
              <a:rPr kumimoji="1" lang="en-US" altLang="zh-CN" dirty="0" smtClean="0"/>
              <a:t>inference</a:t>
            </a:r>
            <a:endParaRPr kumimoji="1" lang="zh-CN" altLang="en-US" dirty="0"/>
          </a:p>
        </p:txBody>
      </p:sp>
    </p:spTree>
    <p:extLst>
      <p:ext uri="{BB962C8B-B14F-4D97-AF65-F5344CB8AC3E}">
        <p14:creationId xmlns:p14="http://schemas.microsoft.com/office/powerpoint/2010/main" val="6914419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
        <p:nvSpPr>
          <p:cNvPr id="19" name="矩形 18"/>
          <p:cNvSpPr/>
          <p:nvPr/>
        </p:nvSpPr>
        <p:spPr>
          <a:xfrm>
            <a:off x="9671540" y="1505306"/>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TRAIN</a:t>
            </a:r>
            <a:r>
              <a:rPr kumimoji="1" lang="zh-CN" altLang="en-US" sz="1200" dirty="0" smtClean="0"/>
              <a:t> </a:t>
            </a:r>
            <a:r>
              <a:rPr kumimoji="1" lang="en-US" altLang="zh-CN" sz="1200" dirty="0" smtClean="0"/>
              <a:t>DATA</a:t>
            </a:r>
            <a:endParaRPr kumimoji="1" lang="zh-CN" altLang="en-US" sz="1200" dirty="0"/>
          </a:p>
        </p:txBody>
      </p:sp>
      <p:sp>
        <p:nvSpPr>
          <p:cNvPr id="20" name="矩形 19"/>
          <p:cNvSpPr/>
          <p:nvPr/>
        </p:nvSpPr>
        <p:spPr>
          <a:xfrm>
            <a:off x="9671540" y="2413844"/>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MODEL</a:t>
            </a:r>
            <a:endParaRPr kumimoji="1" lang="zh-CN" altLang="en-US" sz="1200" dirty="0"/>
          </a:p>
        </p:txBody>
      </p:sp>
      <p:sp>
        <p:nvSpPr>
          <p:cNvPr id="21" name="矩形 20"/>
          <p:cNvSpPr/>
          <p:nvPr/>
        </p:nvSpPr>
        <p:spPr>
          <a:xfrm>
            <a:off x="8308731" y="1818415"/>
            <a:ext cx="914400" cy="508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smtClean="0"/>
              <a:t>PRE</a:t>
            </a:r>
            <a:endParaRPr kumimoji="1" lang="zh-CN" altLang="en-US" sz="1200" dirty="0" smtClean="0"/>
          </a:p>
          <a:p>
            <a:pPr algn="ctr"/>
            <a:r>
              <a:rPr kumimoji="1" lang="en-US" altLang="zh-CN" sz="1200" dirty="0" smtClean="0"/>
              <a:t>PARAMS</a:t>
            </a:r>
            <a:endParaRPr kumimoji="1" lang="zh-CN" altLang="en-US" sz="1200" dirty="0"/>
          </a:p>
        </p:txBody>
      </p:sp>
      <p:sp>
        <p:nvSpPr>
          <p:cNvPr id="22" name="矩形 21"/>
          <p:cNvSpPr/>
          <p:nvPr/>
        </p:nvSpPr>
        <p:spPr>
          <a:xfrm>
            <a:off x="8906608" y="3363414"/>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TEST</a:t>
            </a:r>
            <a:endParaRPr kumimoji="1" lang="zh-CN" altLang="en-US" sz="1200" dirty="0" smtClean="0"/>
          </a:p>
          <a:p>
            <a:pPr algn="ctr"/>
            <a:r>
              <a:rPr kumimoji="1" lang="en-US" altLang="zh-CN" sz="1200" dirty="0" smtClean="0"/>
              <a:t>DATA</a:t>
            </a:r>
            <a:endParaRPr kumimoji="1" lang="zh-CN" altLang="en-US" sz="1200" dirty="0"/>
          </a:p>
        </p:txBody>
      </p:sp>
      <p:sp>
        <p:nvSpPr>
          <p:cNvPr id="23" name="矩形 22"/>
          <p:cNvSpPr/>
          <p:nvPr/>
        </p:nvSpPr>
        <p:spPr>
          <a:xfrm>
            <a:off x="10518531" y="3363413"/>
            <a:ext cx="914400" cy="422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smtClean="0"/>
              <a:t>TEST</a:t>
            </a:r>
            <a:endParaRPr kumimoji="1" lang="zh-CN" altLang="en-US" sz="1200" dirty="0" smtClean="0"/>
          </a:p>
          <a:p>
            <a:pPr algn="ctr"/>
            <a:r>
              <a:rPr kumimoji="1" lang="en-US" altLang="zh-CN" sz="1200" dirty="0" smtClean="0"/>
              <a:t>LABELS</a:t>
            </a:r>
            <a:endParaRPr kumimoji="1" lang="zh-CN" altLang="en-US" sz="1200" dirty="0"/>
          </a:p>
        </p:txBody>
      </p:sp>
      <p:cxnSp>
        <p:nvCxnSpPr>
          <p:cNvPr id="24" name="肘形连接符 23"/>
          <p:cNvCxnSpPr>
            <a:stCxn id="29" idx="2"/>
            <a:endCxn id="28" idx="1"/>
          </p:cNvCxnSpPr>
          <p:nvPr/>
        </p:nvCxnSpPr>
        <p:spPr>
          <a:xfrm rot="16200000" flipH="1">
            <a:off x="9069877" y="2023197"/>
            <a:ext cx="297716" cy="905609"/>
          </a:xfrm>
          <a:prstGeom prst="bentConnector2">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p:cNvCxnSpPr>
            <a:stCxn id="27" idx="2"/>
            <a:endCxn id="28" idx="0"/>
          </p:cNvCxnSpPr>
          <p:nvPr/>
        </p:nvCxnSpPr>
        <p:spPr>
          <a:xfrm>
            <a:off x="10128740" y="1927337"/>
            <a:ext cx="0" cy="486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30" idx="0"/>
            <a:endCxn id="28" idx="2"/>
          </p:cNvCxnSpPr>
          <p:nvPr/>
        </p:nvCxnSpPr>
        <p:spPr>
          <a:xfrm flipV="1">
            <a:off x="9363808" y="2835875"/>
            <a:ext cx="764932" cy="527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p:cNvCxnSpPr>
            <a:stCxn id="28" idx="2"/>
            <a:endCxn id="31" idx="0"/>
          </p:cNvCxnSpPr>
          <p:nvPr/>
        </p:nvCxnSpPr>
        <p:spPr>
          <a:xfrm>
            <a:off x="10128740" y="2835875"/>
            <a:ext cx="846991" cy="527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565031" y="1505306"/>
            <a:ext cx="6572633" cy="2169825"/>
          </a:xfrm>
          <a:prstGeom prst="rect">
            <a:avLst/>
          </a:prstGeom>
          <a:noFill/>
        </p:spPr>
        <p:txBody>
          <a:bodyPr wrap="none" rtlCol="0">
            <a:spAutoFit/>
          </a:bodyPr>
          <a:lstStyle/>
          <a:p>
            <a:pPr marL="342900" indent="-342900">
              <a:lnSpc>
                <a:spcPct val="150000"/>
              </a:lnSpc>
              <a:buFont typeface="+mj-lt"/>
              <a:buAutoNum type="arabicPeriod"/>
            </a:pPr>
            <a:r>
              <a:rPr kumimoji="1" lang="en-US" altLang="zh-CN" dirty="0" smtClean="0"/>
              <a:t>Load</a:t>
            </a:r>
            <a:r>
              <a:rPr kumimoji="1" lang="zh-CN" altLang="en-US" dirty="0"/>
              <a:t> </a:t>
            </a:r>
            <a:r>
              <a:rPr kumimoji="1" lang="en-US" altLang="zh-CN" dirty="0" smtClean="0"/>
              <a:t>pre</a:t>
            </a:r>
            <a:r>
              <a:rPr kumimoji="1" lang="zh-CN" altLang="en-US" dirty="0" smtClean="0"/>
              <a:t> </a:t>
            </a:r>
            <a:r>
              <a:rPr kumimoji="1" lang="en-US" altLang="zh-CN" dirty="0" err="1" smtClean="0"/>
              <a:t>params</a:t>
            </a:r>
            <a:r>
              <a:rPr kumimoji="1" lang="zh-CN" altLang="en-US" dirty="0" smtClean="0"/>
              <a:t> </a:t>
            </a:r>
            <a:r>
              <a:rPr kumimoji="1" lang="en-US" altLang="zh-CN" dirty="0" smtClean="0"/>
              <a:t>from</a:t>
            </a:r>
            <a:r>
              <a:rPr kumimoji="1" lang="zh-CN" altLang="en-US" dirty="0" smtClean="0"/>
              <a:t> </a:t>
            </a:r>
            <a:r>
              <a:rPr kumimoji="1" lang="en-US" altLang="zh-CN" dirty="0" smtClean="0"/>
              <a:t>a</a:t>
            </a:r>
            <a:r>
              <a:rPr kumimoji="1" lang="zh-CN" altLang="en-US" dirty="0" smtClean="0"/>
              <a:t> </a:t>
            </a:r>
            <a:r>
              <a:rPr kumimoji="1" lang="en-US" altLang="zh-CN" dirty="0" smtClean="0"/>
              <a:t>model</a:t>
            </a:r>
            <a:r>
              <a:rPr kumimoji="1" lang="zh-CN" altLang="en-US" dirty="0" smtClean="0"/>
              <a:t> </a:t>
            </a:r>
            <a:r>
              <a:rPr kumimoji="1" lang="en-US" altLang="zh-CN" dirty="0" smtClean="0"/>
              <a:t>file(</a:t>
            </a:r>
            <a:r>
              <a:rPr kumimoji="1" lang="en-US" altLang="zh-CN" dirty="0" err="1" smtClean="0"/>
              <a:t>pb</a:t>
            </a:r>
            <a:r>
              <a:rPr kumimoji="1" lang="en-US" altLang="zh-CN" dirty="0" smtClean="0"/>
              <a:t>)</a:t>
            </a:r>
            <a:endParaRPr kumimoji="1" lang="zh-CN" altLang="en-US" dirty="0" smtClean="0"/>
          </a:p>
          <a:p>
            <a:pPr marL="342900" indent="-342900">
              <a:lnSpc>
                <a:spcPct val="150000"/>
              </a:lnSpc>
              <a:buFont typeface="+mj-lt"/>
              <a:buAutoNum type="arabicPeriod"/>
            </a:pPr>
            <a:r>
              <a:rPr kumimoji="1" lang="en-US" altLang="zh-CN" dirty="0" smtClean="0"/>
              <a:t>Frozen</a:t>
            </a:r>
            <a:r>
              <a:rPr kumimoji="1" lang="zh-CN" altLang="en-US" dirty="0" smtClean="0"/>
              <a:t> </a:t>
            </a:r>
            <a:r>
              <a:rPr kumimoji="1" lang="en-US" altLang="zh-CN" dirty="0" smtClean="0"/>
              <a:t>your</a:t>
            </a:r>
            <a:r>
              <a:rPr kumimoji="1" lang="zh-CN" altLang="en-US" dirty="0" smtClean="0"/>
              <a:t> </a:t>
            </a:r>
            <a:r>
              <a:rPr kumimoji="1" lang="en-US" altLang="zh-CN" dirty="0" smtClean="0"/>
              <a:t>layers’</a:t>
            </a:r>
            <a:r>
              <a:rPr kumimoji="1" lang="zh-CN" altLang="en-US" dirty="0" smtClean="0"/>
              <a:t> </a:t>
            </a:r>
            <a:r>
              <a:rPr kumimoji="1" lang="zh-CN" altLang="en-US" dirty="0"/>
              <a:t> </a:t>
            </a:r>
            <a:r>
              <a:rPr kumimoji="1" lang="en-US" altLang="zh-CN" dirty="0" smtClean="0"/>
              <a:t>weight</a:t>
            </a:r>
            <a:endParaRPr kumimoji="1" lang="zh-CN" altLang="en-US" dirty="0" smtClean="0"/>
          </a:p>
          <a:p>
            <a:pPr marL="342900" indent="-342900">
              <a:lnSpc>
                <a:spcPct val="150000"/>
              </a:lnSpc>
              <a:buFont typeface="+mj-lt"/>
              <a:buAutoNum type="arabicPeriod"/>
            </a:pPr>
            <a:r>
              <a:rPr kumimoji="1" lang="en-US" altLang="zh-CN" dirty="0" smtClean="0"/>
              <a:t>Change</a:t>
            </a:r>
            <a:r>
              <a:rPr kumimoji="1" lang="zh-CN" altLang="en-US" dirty="0" smtClean="0"/>
              <a:t> </a:t>
            </a:r>
            <a:r>
              <a:rPr kumimoji="1" lang="en-US" altLang="zh-CN" dirty="0" smtClean="0"/>
              <a:t>the</a:t>
            </a:r>
            <a:r>
              <a:rPr kumimoji="1" lang="zh-CN" altLang="en-US" dirty="0" smtClean="0"/>
              <a:t> </a:t>
            </a:r>
            <a:r>
              <a:rPr kumimoji="1" lang="en-US" altLang="zh-CN" dirty="0" smtClean="0"/>
              <a:t>network’s</a:t>
            </a:r>
            <a:r>
              <a:rPr kumimoji="1" lang="zh-CN" altLang="en-US" dirty="0" smtClean="0"/>
              <a:t> </a:t>
            </a:r>
            <a:r>
              <a:rPr kumimoji="1" lang="en-US" altLang="zh-CN" dirty="0" smtClean="0"/>
              <a:t>class</a:t>
            </a:r>
            <a:r>
              <a:rPr kumimoji="1" lang="zh-CN" altLang="en-US" dirty="0" smtClean="0"/>
              <a:t> </a:t>
            </a:r>
            <a:r>
              <a:rPr kumimoji="1" lang="en-US" altLang="zh-CN" dirty="0" err="1" smtClean="0"/>
              <a:t>num</a:t>
            </a:r>
            <a:endParaRPr kumimoji="1" lang="zh-CN" altLang="en-US" dirty="0" smtClean="0"/>
          </a:p>
          <a:p>
            <a:pPr marL="342900" indent="-342900">
              <a:lnSpc>
                <a:spcPct val="150000"/>
              </a:lnSpc>
              <a:buFont typeface="+mj-lt"/>
              <a:buAutoNum type="arabicPeriod"/>
            </a:pPr>
            <a:r>
              <a:rPr kumimoji="1" lang="en-US" altLang="zh-CN" dirty="0"/>
              <a:t>F</a:t>
            </a:r>
            <a:r>
              <a:rPr kumimoji="1" lang="en-US" altLang="zh-CN" dirty="0" smtClean="0"/>
              <a:t>it</a:t>
            </a:r>
            <a:r>
              <a:rPr kumimoji="1" lang="zh-CN" altLang="en-US" dirty="0" smtClean="0"/>
              <a:t> </a:t>
            </a:r>
            <a:r>
              <a:rPr kumimoji="1" lang="en-US" altLang="zh-CN" dirty="0" smtClean="0"/>
              <a:t>your</a:t>
            </a:r>
            <a:r>
              <a:rPr kumimoji="1" lang="zh-CN" altLang="en-US" dirty="0" smtClean="0"/>
              <a:t> </a:t>
            </a:r>
            <a:r>
              <a:rPr kumimoji="1" lang="en-US" altLang="zh-CN" dirty="0" smtClean="0"/>
              <a:t>train</a:t>
            </a:r>
            <a:r>
              <a:rPr kumimoji="1" lang="zh-CN" altLang="en-US" dirty="0" smtClean="0"/>
              <a:t> </a:t>
            </a:r>
            <a:r>
              <a:rPr kumimoji="1" lang="en-US" altLang="zh-CN" dirty="0" smtClean="0"/>
              <a:t>data</a:t>
            </a:r>
            <a:r>
              <a:rPr kumimoji="1" lang="zh-CN" altLang="en-US" dirty="0"/>
              <a:t> </a:t>
            </a:r>
            <a:r>
              <a:rPr kumimoji="1" lang="en-US" altLang="zh-CN" dirty="0" smtClean="0"/>
              <a:t>to</a:t>
            </a:r>
            <a:r>
              <a:rPr kumimoji="1" lang="zh-CN" altLang="en-US" dirty="0" smtClean="0"/>
              <a:t> </a:t>
            </a:r>
            <a:r>
              <a:rPr kumimoji="1" lang="en-US" altLang="zh-CN" dirty="0" smtClean="0"/>
              <a:t>update</a:t>
            </a:r>
            <a:r>
              <a:rPr kumimoji="1" lang="zh-CN" altLang="en-US" dirty="0" smtClean="0"/>
              <a:t> </a:t>
            </a:r>
            <a:r>
              <a:rPr kumimoji="1" lang="en-US" altLang="zh-CN" dirty="0" smtClean="0"/>
              <a:t>the</a:t>
            </a:r>
            <a:r>
              <a:rPr kumimoji="1" lang="zh-CN" altLang="en-US" dirty="0" smtClean="0"/>
              <a:t> </a:t>
            </a:r>
            <a:r>
              <a:rPr kumimoji="1" lang="en-US" altLang="zh-CN" dirty="0" smtClean="0"/>
              <a:t>unfrozen</a:t>
            </a:r>
            <a:r>
              <a:rPr kumimoji="1" lang="zh-CN" altLang="en-US" dirty="0" smtClean="0"/>
              <a:t> </a:t>
            </a:r>
            <a:r>
              <a:rPr kumimoji="1" lang="en-US" altLang="zh-CN" dirty="0" smtClean="0"/>
              <a:t>layers’</a:t>
            </a:r>
            <a:r>
              <a:rPr kumimoji="1" lang="zh-CN" altLang="en-US" dirty="0" smtClean="0"/>
              <a:t> </a:t>
            </a:r>
            <a:r>
              <a:rPr kumimoji="1" lang="en-US" altLang="zh-CN" dirty="0" smtClean="0"/>
              <a:t>weight</a:t>
            </a:r>
            <a:endParaRPr kumimoji="1" lang="zh-CN" altLang="en-US" dirty="0"/>
          </a:p>
          <a:p>
            <a:pPr marL="342900" indent="-342900">
              <a:lnSpc>
                <a:spcPct val="150000"/>
              </a:lnSpc>
              <a:buFont typeface="+mj-lt"/>
              <a:buAutoNum type="arabicPeriod"/>
            </a:pPr>
            <a:r>
              <a:rPr kumimoji="1" lang="en-US" altLang="zh-CN" dirty="0" smtClean="0"/>
              <a:t>Fit</a:t>
            </a:r>
            <a:r>
              <a:rPr kumimoji="1" lang="zh-CN" altLang="en-US" dirty="0" smtClean="0"/>
              <a:t> </a:t>
            </a:r>
            <a:r>
              <a:rPr kumimoji="1" lang="en-US" altLang="zh-CN" dirty="0"/>
              <a:t>your</a:t>
            </a:r>
            <a:r>
              <a:rPr kumimoji="1" lang="zh-CN" altLang="en-US" dirty="0"/>
              <a:t> </a:t>
            </a:r>
            <a:r>
              <a:rPr kumimoji="1" lang="en-US" altLang="zh-CN" dirty="0"/>
              <a:t>test</a:t>
            </a:r>
            <a:r>
              <a:rPr kumimoji="1" lang="zh-CN" altLang="en-US" dirty="0"/>
              <a:t> </a:t>
            </a:r>
            <a:r>
              <a:rPr kumimoji="1" lang="en-US" altLang="zh-CN" dirty="0"/>
              <a:t>data</a:t>
            </a:r>
            <a:r>
              <a:rPr kumimoji="1" lang="zh-CN" altLang="en-US" dirty="0"/>
              <a:t> </a:t>
            </a:r>
            <a:r>
              <a:rPr kumimoji="1" lang="en-US" altLang="zh-CN" dirty="0"/>
              <a:t>to</a:t>
            </a:r>
            <a:r>
              <a:rPr kumimoji="1" lang="zh-CN" altLang="en-US" dirty="0"/>
              <a:t> </a:t>
            </a:r>
            <a:r>
              <a:rPr kumimoji="1" lang="en-US" altLang="zh-CN" dirty="0" smtClean="0"/>
              <a:t>inference</a:t>
            </a:r>
            <a:endParaRPr kumimoji="1" lang="zh-CN" altLang="en-US" dirty="0"/>
          </a:p>
        </p:txBody>
      </p:sp>
      <p:sp>
        <p:nvSpPr>
          <p:cNvPr id="29" name="椭圆 28"/>
          <p:cNvSpPr/>
          <p:nvPr/>
        </p:nvSpPr>
        <p:spPr>
          <a:xfrm>
            <a:off x="11063658" y="1818415"/>
            <a:ext cx="893880" cy="7784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00" dirty="0" smtClean="0"/>
              <a:t>FROZEN</a:t>
            </a:r>
            <a:endParaRPr kumimoji="1" lang="zh-CN" altLang="en-US" sz="700" dirty="0"/>
          </a:p>
        </p:txBody>
      </p:sp>
      <p:cxnSp>
        <p:nvCxnSpPr>
          <p:cNvPr id="30" name="直线箭头连接符 29"/>
          <p:cNvCxnSpPr>
            <a:stCxn id="20" idx="2"/>
            <a:endCxn id="28" idx="3"/>
          </p:cNvCxnSpPr>
          <p:nvPr/>
        </p:nvCxnSpPr>
        <p:spPr>
          <a:xfrm flipH="1">
            <a:off x="10585940" y="2207652"/>
            <a:ext cx="477718" cy="417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741196" y="5375366"/>
            <a:ext cx="10617009" cy="646331"/>
          </a:xfrm>
          <a:prstGeom prst="rect">
            <a:avLst/>
          </a:prstGeom>
          <a:noFill/>
        </p:spPr>
        <p:txBody>
          <a:bodyPr wrap="none" rtlCol="0">
            <a:spAutoFit/>
          </a:bodyPr>
          <a:lstStyle/>
          <a:p>
            <a:r>
              <a:rPr kumimoji="1" lang="en-US" altLang="zh-CN" dirty="0">
                <a:hlinkClick r:id="rId4"/>
              </a:rPr>
              <a:t>https://</a:t>
            </a:r>
            <a:r>
              <a:rPr kumimoji="1" lang="en-US" altLang="zh-CN" dirty="0" smtClean="0">
                <a:hlinkClick r:id="rId4"/>
              </a:rPr>
              <a:t>github.com/spark-mler/WorkWithTensorflow/tree/master/cv_bot/models/pretrain_inference</a:t>
            </a:r>
            <a:endParaRPr kumimoji="1" lang="zh-CN" altLang="en-US" dirty="0" smtClean="0"/>
          </a:p>
          <a:p>
            <a:endParaRPr kumimoji="1" lang="zh-CN" altLang="en-US" dirty="0" smtClean="0"/>
          </a:p>
        </p:txBody>
      </p:sp>
      <p:sp>
        <p:nvSpPr>
          <p:cNvPr id="32" name="文本框 31"/>
          <p:cNvSpPr txBox="1"/>
          <p:nvPr/>
        </p:nvSpPr>
        <p:spPr>
          <a:xfrm>
            <a:off x="2137212" y="57653"/>
            <a:ext cx="9824975" cy="1107996"/>
          </a:xfrm>
          <a:prstGeom prst="rect">
            <a:avLst/>
          </a:prstGeom>
          <a:noFill/>
        </p:spPr>
        <p:txBody>
          <a:bodyPr wrap="square" rtlCol="0">
            <a:spAutoFit/>
          </a:bodyPr>
          <a:lstStyle/>
          <a:p>
            <a:pPr>
              <a:lnSpc>
                <a:spcPct val="150000"/>
              </a:lnSpc>
            </a:pPr>
            <a:r>
              <a:rPr kumimoji="1" lang="en-US" altLang="zh-CN" sz="4400" dirty="0" smtClean="0"/>
              <a:t>Retrain</a:t>
            </a:r>
            <a:r>
              <a:rPr kumimoji="1" lang="zh-CN" altLang="en-US" sz="4400" dirty="0" smtClean="0"/>
              <a:t> </a:t>
            </a:r>
            <a:r>
              <a:rPr kumimoji="1" lang="en-US" altLang="zh-CN" sz="4400" dirty="0" smtClean="0"/>
              <a:t>from</a:t>
            </a:r>
            <a:r>
              <a:rPr kumimoji="1" lang="zh-CN" altLang="en-US" sz="4400" dirty="0" smtClean="0"/>
              <a:t> </a:t>
            </a:r>
            <a:r>
              <a:rPr kumimoji="1" lang="en-US" altLang="zh-CN" sz="4400" dirty="0" smtClean="0"/>
              <a:t>pre-trained</a:t>
            </a:r>
            <a:r>
              <a:rPr kumimoji="1" lang="zh-CN" altLang="en-US" sz="4400" dirty="0" smtClean="0"/>
              <a:t> </a:t>
            </a:r>
            <a:r>
              <a:rPr kumimoji="1" lang="en-US" altLang="zh-CN" sz="4400" dirty="0" smtClean="0"/>
              <a:t>model</a:t>
            </a:r>
            <a:r>
              <a:rPr kumimoji="1" lang="zh-CN" altLang="en-US" sz="4400" dirty="0" smtClean="0"/>
              <a:t> </a:t>
            </a:r>
            <a:r>
              <a:rPr kumimoji="1" lang="en-US" altLang="zh-CN" sz="4400" dirty="0" smtClean="0"/>
              <a:t>(frozen)</a:t>
            </a:r>
            <a:endParaRPr kumimoji="1" lang="zh-CN" altLang="en-US" sz="4400" dirty="0"/>
          </a:p>
        </p:txBody>
      </p:sp>
    </p:spTree>
    <p:extLst>
      <p:ext uri="{BB962C8B-B14F-4D97-AF65-F5344CB8AC3E}">
        <p14:creationId xmlns:p14="http://schemas.microsoft.com/office/powerpoint/2010/main" val="10225800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24624" y="258776"/>
            <a:ext cx="4462055" cy="707886"/>
          </a:xfrm>
          <a:prstGeom prst="rect">
            <a:avLst/>
          </a:prstGeom>
          <a:noFill/>
        </p:spPr>
        <p:txBody>
          <a:bodyPr wrap="none" rtlCol="0">
            <a:spAutoFit/>
          </a:bodyPr>
          <a:lstStyle/>
          <a:p>
            <a:r>
              <a:rPr kumimoji="1" lang="en-US" altLang="zh-CN" sz="4000" dirty="0" err="1" smtClean="0"/>
              <a:t>TensorFlow</a:t>
            </a:r>
            <a:r>
              <a:rPr kumimoji="1" lang="zh-CN" altLang="en-US" sz="4000" dirty="0" smtClean="0"/>
              <a:t> </a:t>
            </a:r>
            <a:r>
              <a:rPr kumimoji="1" lang="en-US" altLang="zh-CN" sz="4000" dirty="0" smtClean="0"/>
              <a:t>Features</a:t>
            </a:r>
            <a:endParaRPr kumimoji="1" lang="zh-CN" altLang="en-US" sz="4000" dirty="0" smtClean="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
        <p:nvSpPr>
          <p:cNvPr id="8" name="文本框 7"/>
          <p:cNvSpPr txBox="1"/>
          <p:nvPr/>
        </p:nvSpPr>
        <p:spPr>
          <a:xfrm>
            <a:off x="1256106" y="1321883"/>
            <a:ext cx="9799093" cy="3046988"/>
          </a:xfrm>
          <a:prstGeom prst="rect">
            <a:avLst/>
          </a:prstGeom>
          <a:noFill/>
        </p:spPr>
        <p:txBody>
          <a:bodyPr wrap="square" rtlCol="0">
            <a:spAutoFit/>
          </a:bodyPr>
          <a:lstStyle/>
          <a:p>
            <a:pPr marL="400050" indent="-400050">
              <a:lnSpc>
                <a:spcPct val="150000"/>
              </a:lnSpc>
              <a:buFont typeface="+mj-lt"/>
              <a:buAutoNum type="arabicPeriod"/>
            </a:pPr>
            <a:r>
              <a:rPr kumimoji="1" lang="en-US" altLang="zh-CN" sz="3200" dirty="0" smtClean="0"/>
              <a:t>Programming</a:t>
            </a:r>
            <a:r>
              <a:rPr kumimoji="1" lang="zh-CN" altLang="en-US" sz="3200" dirty="0" smtClean="0"/>
              <a:t> </a:t>
            </a:r>
            <a:r>
              <a:rPr kumimoji="1" lang="en-US" altLang="zh-CN" sz="3200" dirty="0" smtClean="0"/>
              <a:t>Model</a:t>
            </a:r>
            <a:r>
              <a:rPr kumimoji="1" lang="zh-CN" altLang="en-US" sz="3200" dirty="0" smtClean="0"/>
              <a:t> </a:t>
            </a:r>
            <a:r>
              <a:rPr kumimoji="1" lang="en-US" altLang="zh-CN" sz="3200" dirty="0" smtClean="0"/>
              <a:t>and</a:t>
            </a:r>
            <a:r>
              <a:rPr kumimoji="1" lang="zh-CN" altLang="en-US" sz="3200" dirty="0" smtClean="0"/>
              <a:t> </a:t>
            </a:r>
            <a:r>
              <a:rPr kumimoji="1" lang="en-US" altLang="zh-CN" sz="3200" dirty="0" smtClean="0"/>
              <a:t>Basic</a:t>
            </a:r>
            <a:r>
              <a:rPr kumimoji="1" lang="zh-CN" altLang="en-US" sz="3200" dirty="0" smtClean="0"/>
              <a:t> </a:t>
            </a:r>
            <a:r>
              <a:rPr kumimoji="1" lang="en-US" altLang="zh-CN" sz="3200" dirty="0" smtClean="0"/>
              <a:t>Concepts</a:t>
            </a:r>
            <a:endParaRPr kumimoji="1" lang="zh-CN" altLang="en-US" sz="3200" dirty="0" smtClean="0"/>
          </a:p>
          <a:p>
            <a:pPr marL="400050" indent="-400050">
              <a:lnSpc>
                <a:spcPct val="150000"/>
              </a:lnSpc>
              <a:buFont typeface="+mj-lt"/>
              <a:buAutoNum type="arabicPeriod"/>
            </a:pPr>
            <a:r>
              <a:rPr kumimoji="1" lang="en-US" altLang="zh-CN" sz="3200" dirty="0" smtClean="0"/>
              <a:t>Implementation</a:t>
            </a:r>
            <a:endParaRPr kumimoji="1" lang="zh-CN" altLang="en-US" sz="3200" dirty="0" smtClean="0"/>
          </a:p>
          <a:p>
            <a:pPr marL="400050" indent="-400050">
              <a:lnSpc>
                <a:spcPct val="150000"/>
              </a:lnSpc>
              <a:buFont typeface="+mj-lt"/>
              <a:buAutoNum type="arabicPeriod"/>
            </a:pPr>
            <a:r>
              <a:rPr kumimoji="1" lang="en-US" altLang="zh-CN" sz="3200" dirty="0" smtClean="0"/>
              <a:t>Extensions</a:t>
            </a:r>
            <a:endParaRPr kumimoji="1" lang="zh-CN" altLang="en-US" sz="3200" dirty="0" smtClean="0"/>
          </a:p>
          <a:p>
            <a:pPr marL="400050" indent="-400050">
              <a:lnSpc>
                <a:spcPct val="150000"/>
              </a:lnSpc>
              <a:buFont typeface="+mj-lt"/>
              <a:buAutoNum type="arabicPeriod"/>
            </a:pPr>
            <a:r>
              <a:rPr kumimoji="1" lang="en-US" altLang="zh-CN" sz="3200" dirty="0" smtClean="0"/>
              <a:t>Optimizations</a:t>
            </a:r>
            <a:endParaRPr kumimoji="1" lang="zh-CN" altLang="en-US" sz="3200" dirty="0" smtClean="0"/>
          </a:p>
        </p:txBody>
      </p:sp>
      <p:sp>
        <p:nvSpPr>
          <p:cNvPr id="2" name="矩形 1"/>
          <p:cNvSpPr/>
          <p:nvPr/>
        </p:nvSpPr>
        <p:spPr>
          <a:xfrm>
            <a:off x="1562425" y="4970313"/>
            <a:ext cx="9245122" cy="646331"/>
          </a:xfrm>
          <a:prstGeom prst="rect">
            <a:avLst/>
          </a:prstGeom>
        </p:spPr>
        <p:txBody>
          <a:bodyPr wrap="square">
            <a:spAutoFit/>
          </a:bodyPr>
          <a:lstStyle/>
          <a:p>
            <a:r>
              <a:rPr lang="en-US" altLang="zh-CN" dirty="0" err="1" smtClean="0">
                <a:solidFill>
                  <a:schemeClr val="tx2"/>
                </a:solidFill>
                <a:latin typeface="Arial" charset="0"/>
              </a:rPr>
              <a:t>Abadi</a:t>
            </a:r>
            <a:r>
              <a:rPr lang="en-US" altLang="zh-CN" dirty="0" smtClean="0">
                <a:solidFill>
                  <a:schemeClr val="tx2"/>
                </a:solidFill>
                <a:latin typeface="Arial" charset="0"/>
              </a:rPr>
              <a:t> M, Agarwal A, </a:t>
            </a:r>
            <a:r>
              <a:rPr lang="en-US" altLang="zh-CN" dirty="0" err="1" smtClean="0">
                <a:solidFill>
                  <a:schemeClr val="tx2"/>
                </a:solidFill>
                <a:latin typeface="Arial" charset="0"/>
              </a:rPr>
              <a:t>Barham</a:t>
            </a:r>
            <a:r>
              <a:rPr lang="en-US" altLang="zh-CN" dirty="0" smtClean="0">
                <a:solidFill>
                  <a:schemeClr val="tx2"/>
                </a:solidFill>
                <a:latin typeface="Arial" charset="0"/>
              </a:rPr>
              <a:t> P, et al. </a:t>
            </a:r>
            <a:r>
              <a:rPr lang="en-US" altLang="zh-CN" dirty="0" err="1" smtClean="0">
                <a:solidFill>
                  <a:schemeClr val="tx2"/>
                </a:solidFill>
                <a:latin typeface="Arial" charset="0"/>
              </a:rPr>
              <a:t>TensorFlow</a:t>
            </a:r>
            <a:r>
              <a:rPr lang="en-US" altLang="zh-CN" dirty="0" smtClean="0">
                <a:solidFill>
                  <a:schemeClr val="tx2"/>
                </a:solidFill>
                <a:latin typeface="Arial" charset="0"/>
              </a:rPr>
              <a:t>: Large-scale machine learning on heterogeneous systems, 2015[J]. Software available from </a:t>
            </a:r>
            <a:r>
              <a:rPr lang="en-US" altLang="zh-CN" dirty="0" err="1" smtClean="0">
                <a:solidFill>
                  <a:schemeClr val="tx2"/>
                </a:solidFill>
                <a:latin typeface="Arial" charset="0"/>
              </a:rPr>
              <a:t>tensorflow</a:t>
            </a:r>
            <a:r>
              <a:rPr lang="en-US" altLang="zh-CN" dirty="0" smtClean="0">
                <a:solidFill>
                  <a:schemeClr val="tx2"/>
                </a:solidFill>
                <a:latin typeface="Arial" charset="0"/>
              </a:rPr>
              <a:t>. org, 2015, 1.</a:t>
            </a:r>
            <a:endParaRPr lang="zh-CN" altLang="en-US" dirty="0">
              <a:solidFill>
                <a:schemeClr val="tx2"/>
              </a:solidFill>
            </a:endParaRPr>
          </a:p>
        </p:txBody>
      </p:sp>
    </p:spTree>
    <p:extLst>
      <p:ext uri="{BB962C8B-B14F-4D97-AF65-F5344CB8AC3E}">
        <p14:creationId xmlns:p14="http://schemas.microsoft.com/office/powerpoint/2010/main" val="2820348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
        <p:nvSpPr>
          <p:cNvPr id="19" name="文本框 18"/>
          <p:cNvSpPr txBox="1"/>
          <p:nvPr/>
        </p:nvSpPr>
        <p:spPr>
          <a:xfrm>
            <a:off x="4224122" y="0"/>
            <a:ext cx="3509294" cy="769441"/>
          </a:xfrm>
          <a:prstGeom prst="rect">
            <a:avLst/>
          </a:prstGeom>
          <a:noFill/>
        </p:spPr>
        <p:txBody>
          <a:bodyPr wrap="none" rtlCol="0">
            <a:spAutoFit/>
          </a:bodyPr>
          <a:lstStyle/>
          <a:p>
            <a:r>
              <a:rPr kumimoji="1" lang="en-US" altLang="zh-CN" sz="4400" dirty="0" smtClean="0"/>
              <a:t>Neural</a:t>
            </a:r>
            <a:r>
              <a:rPr kumimoji="1" lang="zh-CN" altLang="en-US" sz="4400" dirty="0" smtClean="0"/>
              <a:t> </a:t>
            </a:r>
            <a:r>
              <a:rPr kumimoji="1" lang="en-US" altLang="zh-CN" sz="4400" dirty="0" smtClean="0"/>
              <a:t>Style</a:t>
            </a:r>
            <a:endParaRPr kumimoji="1" lang="zh-CN" altLang="en-US" sz="4400" dirty="0"/>
          </a:p>
        </p:txBody>
      </p:sp>
      <p:sp>
        <p:nvSpPr>
          <p:cNvPr id="20" name="文本框 19"/>
          <p:cNvSpPr txBox="1"/>
          <p:nvPr/>
        </p:nvSpPr>
        <p:spPr>
          <a:xfrm>
            <a:off x="1670538" y="1565031"/>
            <a:ext cx="8616462" cy="3416320"/>
          </a:xfrm>
          <a:prstGeom prst="rect">
            <a:avLst/>
          </a:prstGeom>
          <a:noFill/>
        </p:spPr>
        <p:txBody>
          <a:bodyPr wrap="square" rtlCol="0">
            <a:spAutoFit/>
          </a:bodyPr>
          <a:lstStyle/>
          <a:p>
            <a:pPr marL="342900" indent="-342900">
              <a:lnSpc>
                <a:spcPct val="150000"/>
              </a:lnSpc>
              <a:buFont typeface="+mj-lt"/>
              <a:buAutoNum type="arabicPeriod"/>
            </a:pPr>
            <a:r>
              <a:rPr kumimoji="1" lang="en-US" altLang="zh-CN" sz="3600" dirty="0" smtClean="0"/>
              <a:t>MRF-Based</a:t>
            </a:r>
            <a:endParaRPr kumimoji="1" lang="zh-CN" altLang="en-US" sz="3600" dirty="0" smtClean="0"/>
          </a:p>
          <a:p>
            <a:pPr marL="342900" indent="-342900">
              <a:lnSpc>
                <a:spcPct val="150000"/>
              </a:lnSpc>
              <a:buFont typeface="+mj-lt"/>
              <a:buAutoNum type="arabicPeriod"/>
            </a:pPr>
            <a:r>
              <a:rPr kumimoji="1" lang="en-US" altLang="zh-CN" sz="3600" dirty="0" smtClean="0"/>
              <a:t>CNN-Based</a:t>
            </a:r>
            <a:endParaRPr kumimoji="1" lang="zh-CN" altLang="en-US" sz="3600" dirty="0" smtClean="0"/>
          </a:p>
          <a:p>
            <a:pPr marL="342900" indent="-342900">
              <a:lnSpc>
                <a:spcPct val="150000"/>
              </a:lnSpc>
              <a:buFont typeface="+mj-lt"/>
              <a:buAutoNum type="arabicPeriod"/>
            </a:pPr>
            <a:r>
              <a:rPr kumimoji="1" lang="en-US" altLang="zh-CN" sz="3600" dirty="0" smtClean="0"/>
              <a:t>MRF</a:t>
            </a:r>
            <a:r>
              <a:rPr kumimoji="1" lang="zh-CN" altLang="en-US" sz="3600" dirty="0" smtClean="0"/>
              <a:t> </a:t>
            </a:r>
            <a:r>
              <a:rPr kumimoji="1" lang="en-US" altLang="zh-CN" sz="3600" dirty="0" smtClean="0"/>
              <a:t>and</a:t>
            </a:r>
            <a:r>
              <a:rPr kumimoji="1" lang="zh-CN" altLang="en-US" sz="3600" dirty="0" smtClean="0"/>
              <a:t> </a:t>
            </a:r>
            <a:r>
              <a:rPr kumimoji="1" lang="en-US" altLang="zh-CN" sz="3600" dirty="0" smtClean="0"/>
              <a:t>CNN-Based</a:t>
            </a:r>
            <a:endParaRPr kumimoji="1" lang="zh-CN" altLang="en-US" sz="3600" dirty="0" smtClean="0"/>
          </a:p>
          <a:p>
            <a:pPr marL="342900" indent="-342900">
              <a:lnSpc>
                <a:spcPct val="150000"/>
              </a:lnSpc>
              <a:buFont typeface="+mj-lt"/>
              <a:buAutoNum type="arabicPeriod"/>
            </a:pPr>
            <a:r>
              <a:rPr kumimoji="1" lang="en-US" altLang="zh-CN" sz="3600" dirty="0"/>
              <a:t>Fast</a:t>
            </a:r>
            <a:r>
              <a:rPr kumimoji="1" lang="zh-CN" altLang="en-US" sz="3600" dirty="0"/>
              <a:t> </a:t>
            </a:r>
            <a:r>
              <a:rPr kumimoji="1" lang="en-US" altLang="zh-CN" sz="3600" dirty="0"/>
              <a:t>Neural</a:t>
            </a:r>
            <a:r>
              <a:rPr kumimoji="1" lang="zh-CN" altLang="en-US" sz="3600" dirty="0"/>
              <a:t> </a:t>
            </a:r>
            <a:r>
              <a:rPr kumimoji="1" lang="en-US" altLang="zh-CN" sz="3600" dirty="0" smtClean="0"/>
              <a:t>Style</a:t>
            </a:r>
            <a:endParaRPr kumimoji="1" lang="zh-CN" altLang="en-US" sz="3600" dirty="0"/>
          </a:p>
        </p:txBody>
      </p:sp>
    </p:spTree>
    <p:extLst>
      <p:ext uri="{BB962C8B-B14F-4D97-AF65-F5344CB8AC3E}">
        <p14:creationId xmlns:p14="http://schemas.microsoft.com/office/powerpoint/2010/main" val="8431415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
        <p:nvSpPr>
          <p:cNvPr id="19" name="文本框 18"/>
          <p:cNvSpPr txBox="1"/>
          <p:nvPr/>
        </p:nvSpPr>
        <p:spPr>
          <a:xfrm>
            <a:off x="4224122" y="0"/>
            <a:ext cx="3276859" cy="1107996"/>
          </a:xfrm>
          <a:prstGeom prst="rect">
            <a:avLst/>
          </a:prstGeom>
          <a:noFill/>
        </p:spPr>
        <p:txBody>
          <a:bodyPr wrap="none" rtlCol="0">
            <a:spAutoFit/>
          </a:bodyPr>
          <a:lstStyle/>
          <a:p>
            <a:pPr>
              <a:lnSpc>
                <a:spcPct val="150000"/>
              </a:lnSpc>
            </a:pPr>
            <a:r>
              <a:rPr kumimoji="1" lang="en-US" altLang="zh-CN" sz="4400" dirty="0"/>
              <a:t>MRF-Based</a:t>
            </a:r>
            <a:endParaRPr kumimoji="1" lang="zh-CN" altLang="en-US" sz="4400" dirty="0"/>
          </a:p>
        </p:txBody>
      </p:sp>
      <p:pic>
        <p:nvPicPr>
          <p:cNvPr id="20" name="图片 19"/>
          <p:cNvPicPr>
            <a:picLocks noChangeAspect="1"/>
          </p:cNvPicPr>
          <p:nvPr/>
        </p:nvPicPr>
        <p:blipFill>
          <a:blip r:embed="rId4"/>
          <a:stretch>
            <a:fillRect/>
          </a:stretch>
        </p:blipFill>
        <p:spPr>
          <a:xfrm>
            <a:off x="2770046" y="1172004"/>
            <a:ext cx="6516893" cy="3307080"/>
          </a:xfrm>
          <a:prstGeom prst="rect">
            <a:avLst/>
          </a:prstGeom>
        </p:spPr>
      </p:pic>
      <p:sp>
        <p:nvSpPr>
          <p:cNvPr id="21" name="文本框 20"/>
          <p:cNvSpPr txBox="1"/>
          <p:nvPr/>
        </p:nvSpPr>
        <p:spPr>
          <a:xfrm>
            <a:off x="1249680" y="5212080"/>
            <a:ext cx="10636127" cy="1200329"/>
          </a:xfrm>
          <a:prstGeom prst="rect">
            <a:avLst/>
          </a:prstGeom>
          <a:noFill/>
        </p:spPr>
        <p:txBody>
          <a:bodyPr wrap="square" rtlCol="0">
            <a:spAutoFit/>
          </a:bodyPr>
          <a:lstStyle/>
          <a:p>
            <a:r>
              <a:rPr lang="en-US" altLang="zh-CN" dirty="0"/>
              <a:t>Freeman W T, Liu C. Markov random fields for super-resolution and texture synthesis[J]. Advances in Markov Random Fields for Vision and Image Processing, 2011, 1: 155-165</a:t>
            </a:r>
            <a:r>
              <a:rPr lang="en-US" altLang="zh-CN" dirty="0" smtClean="0"/>
              <a:t>.</a:t>
            </a:r>
            <a:endParaRPr lang="zh-CN" altLang="en-US" dirty="0" smtClean="0"/>
          </a:p>
          <a:p>
            <a:r>
              <a:rPr lang="en-US" altLang="zh-CN" dirty="0" err="1"/>
              <a:t>Efros</a:t>
            </a:r>
            <a:r>
              <a:rPr lang="en-US" altLang="zh-CN" dirty="0"/>
              <a:t> A A, Leung T K. Texture synthesis by non-parametric sampling[C]//Computer Vision, 1999. The Proceedings of the Seventh IEEE International Conference on. IEEE, 1999, 2: 1033-1038.</a:t>
            </a:r>
            <a:endParaRPr kumimoji="1" lang="zh-CN" altLang="en-US" dirty="0"/>
          </a:p>
        </p:txBody>
      </p:sp>
      <p:pic>
        <p:nvPicPr>
          <p:cNvPr id="2" name="图片 1"/>
          <p:cNvPicPr>
            <a:picLocks noChangeAspect="1"/>
          </p:cNvPicPr>
          <p:nvPr/>
        </p:nvPicPr>
        <p:blipFill>
          <a:blip r:embed="rId5"/>
          <a:stretch>
            <a:fillRect/>
          </a:stretch>
        </p:blipFill>
        <p:spPr>
          <a:xfrm>
            <a:off x="2033501" y="1580944"/>
            <a:ext cx="7658100" cy="2489200"/>
          </a:xfrm>
          <a:prstGeom prst="rect">
            <a:avLst/>
          </a:prstGeom>
        </p:spPr>
      </p:pic>
    </p:spTree>
    <p:extLst>
      <p:ext uri="{BB962C8B-B14F-4D97-AF65-F5344CB8AC3E}">
        <p14:creationId xmlns:p14="http://schemas.microsoft.com/office/powerpoint/2010/main" val="135552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xit" presetSubtype="10" fill="hold" nodeType="clickEffect">
                                  <p:stCondLst>
                                    <p:cond delay="0"/>
                                  </p:stCondLst>
                                  <p:childTnLst>
                                    <p:animEffect transition="out" filter="checkerboard(across)">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24122" y="0"/>
            <a:ext cx="3288080" cy="1107996"/>
          </a:xfrm>
          <a:prstGeom prst="rect">
            <a:avLst/>
          </a:prstGeom>
          <a:noFill/>
        </p:spPr>
        <p:txBody>
          <a:bodyPr wrap="none" rtlCol="0">
            <a:spAutoFit/>
          </a:bodyPr>
          <a:lstStyle/>
          <a:p>
            <a:pPr>
              <a:lnSpc>
                <a:spcPct val="150000"/>
              </a:lnSpc>
            </a:pPr>
            <a:r>
              <a:rPr kumimoji="1" lang="en-US" altLang="zh-CN" sz="4400" dirty="0" smtClean="0"/>
              <a:t>CNN-Based</a:t>
            </a:r>
            <a:endParaRPr kumimoji="1" lang="zh-CN" altLang="en-US" sz="4400" dirty="0"/>
          </a:p>
        </p:txBody>
      </p:sp>
      <p:sp>
        <p:nvSpPr>
          <p:cNvPr id="5" name="文本框 4"/>
          <p:cNvSpPr txBox="1"/>
          <p:nvPr/>
        </p:nvSpPr>
        <p:spPr>
          <a:xfrm>
            <a:off x="1310640" y="5516880"/>
            <a:ext cx="9845040" cy="1754326"/>
          </a:xfrm>
          <a:prstGeom prst="rect">
            <a:avLst/>
          </a:prstGeom>
          <a:noFill/>
        </p:spPr>
        <p:txBody>
          <a:bodyPr wrap="square" rtlCol="0">
            <a:spAutoFit/>
          </a:bodyPr>
          <a:lstStyle/>
          <a:p>
            <a:r>
              <a:rPr lang="en-US" altLang="zh-CN" dirty="0" err="1"/>
              <a:t>Gatys</a:t>
            </a:r>
            <a:r>
              <a:rPr lang="en-US" altLang="zh-CN" dirty="0"/>
              <a:t> L A, </a:t>
            </a:r>
            <a:r>
              <a:rPr lang="en-US" altLang="zh-CN" dirty="0" err="1"/>
              <a:t>Ecker</a:t>
            </a:r>
            <a:r>
              <a:rPr lang="en-US" altLang="zh-CN" dirty="0"/>
              <a:t> A S, </a:t>
            </a:r>
            <a:r>
              <a:rPr lang="en-US" altLang="zh-CN" dirty="0" err="1"/>
              <a:t>Bethge</a:t>
            </a:r>
            <a:r>
              <a:rPr lang="en-US" altLang="zh-CN" dirty="0"/>
              <a:t> M. A neural algorithm of artistic style[J]. </a:t>
            </a:r>
            <a:r>
              <a:rPr lang="en-US" altLang="zh-CN" dirty="0" err="1"/>
              <a:t>arXiv</a:t>
            </a:r>
            <a:r>
              <a:rPr lang="en-US" altLang="zh-CN" dirty="0"/>
              <a:t> preprint arXiv:1508.06576, 2015</a:t>
            </a:r>
            <a:r>
              <a:rPr lang="en-US" altLang="zh-CN" dirty="0" smtClean="0"/>
              <a:t>.</a:t>
            </a:r>
            <a:endParaRPr lang="zh-CN" altLang="en-US" dirty="0" smtClean="0"/>
          </a:p>
          <a:p>
            <a:r>
              <a:rPr kumimoji="1" lang="en-US" altLang="zh-CN" dirty="0">
                <a:hlinkClick r:id="rId3"/>
              </a:rPr>
              <a:t>https://</a:t>
            </a:r>
            <a:r>
              <a:rPr kumimoji="1" lang="en-US" altLang="zh-CN" dirty="0" smtClean="0">
                <a:hlinkClick r:id="rId3"/>
              </a:rPr>
              <a:t>github.com/anishathalye/neural-style</a:t>
            </a:r>
            <a:endParaRPr kumimoji="1" lang="zh-CN" altLang="en-US" dirty="0" smtClean="0"/>
          </a:p>
          <a:p>
            <a:r>
              <a:rPr kumimoji="1" lang="en-US" altLang="zh-CN" dirty="0">
                <a:hlinkClick r:id="rId4"/>
              </a:rPr>
              <a:t>https://</a:t>
            </a:r>
            <a:r>
              <a:rPr kumimoji="1" lang="en-US" altLang="zh-CN" dirty="0" smtClean="0">
                <a:hlinkClick r:id="rId4"/>
              </a:rPr>
              <a:t>github.com/jcjohnson/neural-style</a:t>
            </a:r>
            <a:endParaRPr kumimoji="1" lang="zh-CN" altLang="en-US" dirty="0" smtClean="0"/>
          </a:p>
          <a:p>
            <a:endParaRPr kumimoji="1" lang="zh-CN" altLang="en-US" dirty="0" smtClean="0"/>
          </a:p>
          <a:p>
            <a:endParaRPr kumimoji="1" lang="zh-CN" altLang="en-US" dirty="0"/>
          </a:p>
        </p:txBody>
      </p:sp>
      <p:pic>
        <p:nvPicPr>
          <p:cNvPr id="6" name="图片 5"/>
          <p:cNvPicPr>
            <a:picLocks noChangeAspect="1"/>
          </p:cNvPicPr>
          <p:nvPr/>
        </p:nvPicPr>
        <p:blipFill>
          <a:blip r:embed="rId5"/>
          <a:stretch>
            <a:fillRect/>
          </a:stretch>
        </p:blipFill>
        <p:spPr>
          <a:xfrm>
            <a:off x="3013395" y="1107996"/>
            <a:ext cx="6439530" cy="381127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Tree>
    <p:extLst>
      <p:ext uri="{BB962C8B-B14F-4D97-AF65-F5344CB8AC3E}">
        <p14:creationId xmlns:p14="http://schemas.microsoft.com/office/powerpoint/2010/main" val="18336095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89682" y="45720"/>
            <a:ext cx="5993949" cy="1107996"/>
          </a:xfrm>
          <a:prstGeom prst="rect">
            <a:avLst/>
          </a:prstGeom>
          <a:noFill/>
        </p:spPr>
        <p:txBody>
          <a:bodyPr wrap="none" rtlCol="0">
            <a:spAutoFit/>
          </a:bodyPr>
          <a:lstStyle/>
          <a:p>
            <a:pPr>
              <a:lnSpc>
                <a:spcPct val="150000"/>
              </a:lnSpc>
            </a:pPr>
            <a:r>
              <a:rPr kumimoji="1" lang="en-US" altLang="zh-CN" sz="4400" dirty="0" smtClean="0"/>
              <a:t>MRF</a:t>
            </a:r>
            <a:r>
              <a:rPr kumimoji="1" lang="zh-CN" altLang="en-US" sz="4400" dirty="0" smtClean="0"/>
              <a:t> </a:t>
            </a:r>
            <a:r>
              <a:rPr kumimoji="1" lang="en-US" altLang="zh-CN" sz="4400" dirty="0" smtClean="0"/>
              <a:t>And</a:t>
            </a:r>
            <a:r>
              <a:rPr kumimoji="1" lang="zh-CN" altLang="en-US" sz="4400" dirty="0" smtClean="0"/>
              <a:t> </a:t>
            </a:r>
            <a:r>
              <a:rPr kumimoji="1" lang="en-US" altLang="zh-CN" sz="4400" dirty="0" smtClean="0"/>
              <a:t>CNN-Based</a:t>
            </a:r>
            <a:endParaRPr kumimoji="1" lang="zh-CN" altLang="en-US" sz="4400" dirty="0"/>
          </a:p>
        </p:txBody>
      </p:sp>
      <p:sp>
        <p:nvSpPr>
          <p:cNvPr id="5" name="文本框 4"/>
          <p:cNvSpPr txBox="1"/>
          <p:nvPr/>
        </p:nvSpPr>
        <p:spPr>
          <a:xfrm>
            <a:off x="1310640" y="5516880"/>
            <a:ext cx="9845040" cy="1200329"/>
          </a:xfrm>
          <a:prstGeom prst="rect">
            <a:avLst/>
          </a:prstGeom>
          <a:noFill/>
        </p:spPr>
        <p:txBody>
          <a:bodyPr wrap="square" rtlCol="0">
            <a:spAutoFit/>
          </a:bodyPr>
          <a:lstStyle/>
          <a:p>
            <a:r>
              <a:rPr lang="en-US" altLang="zh-CN" dirty="0"/>
              <a:t>Li C, Wand M. Combining Markov Random Fields and Convolutional Neural Networks for Image Synthesis[J]. </a:t>
            </a:r>
            <a:r>
              <a:rPr lang="en-US" altLang="zh-CN" dirty="0" err="1"/>
              <a:t>arXiv</a:t>
            </a:r>
            <a:r>
              <a:rPr lang="en-US" altLang="zh-CN" dirty="0"/>
              <a:t> preprint arXiv:1601.04589, </a:t>
            </a:r>
            <a:r>
              <a:rPr lang="en-US" altLang="zh-CN" dirty="0" smtClean="0"/>
              <a:t>2016</a:t>
            </a:r>
            <a:endParaRPr lang="zh-CN" altLang="en-US" dirty="0" smtClean="0"/>
          </a:p>
          <a:p>
            <a:r>
              <a:rPr kumimoji="1" lang="en-US" altLang="zh-CN" dirty="0">
                <a:hlinkClick r:id="rId3"/>
              </a:rPr>
              <a:t>https://</a:t>
            </a:r>
            <a:r>
              <a:rPr kumimoji="1" lang="en-US" altLang="zh-CN" dirty="0" smtClean="0">
                <a:hlinkClick r:id="rId3"/>
              </a:rPr>
              <a:t>github.com/chuanli11/CNNMRF</a:t>
            </a:r>
            <a:endParaRPr kumimoji="1" lang="zh-CN" altLang="en-US" dirty="0" smtClean="0"/>
          </a:p>
          <a:p>
            <a:endParaRPr kumimoji="1" lang="zh-CN" altLang="en-US" dirty="0"/>
          </a:p>
        </p:txBody>
      </p:sp>
      <p:pic>
        <p:nvPicPr>
          <p:cNvPr id="6" name="图片 5"/>
          <p:cNvPicPr>
            <a:picLocks noChangeAspect="1"/>
          </p:cNvPicPr>
          <p:nvPr/>
        </p:nvPicPr>
        <p:blipFill>
          <a:blip r:embed="rId4"/>
          <a:stretch>
            <a:fillRect/>
          </a:stretch>
        </p:blipFill>
        <p:spPr>
          <a:xfrm>
            <a:off x="829088" y="1478280"/>
            <a:ext cx="10920951" cy="2863060"/>
          </a:xfrm>
          <a:prstGeom prst="rect">
            <a:avLst/>
          </a:prstGeom>
        </p:spPr>
      </p:pic>
      <p:pic>
        <p:nvPicPr>
          <p:cNvPr id="7" name="图片 6"/>
          <p:cNvPicPr>
            <a:picLocks noChangeAspect="1"/>
          </p:cNvPicPr>
          <p:nvPr/>
        </p:nvPicPr>
        <p:blipFill>
          <a:blip r:embed="rId5"/>
          <a:stretch>
            <a:fillRect/>
          </a:stretch>
        </p:blipFill>
        <p:spPr>
          <a:xfrm>
            <a:off x="3928559" y="4478634"/>
            <a:ext cx="4116194" cy="905880"/>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Tree>
    <p:extLst>
      <p:ext uri="{BB962C8B-B14F-4D97-AF65-F5344CB8AC3E}">
        <p14:creationId xmlns:p14="http://schemas.microsoft.com/office/powerpoint/2010/main" val="20382715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89682" y="45720"/>
            <a:ext cx="5993949" cy="1107996"/>
          </a:xfrm>
          <a:prstGeom prst="rect">
            <a:avLst/>
          </a:prstGeom>
          <a:noFill/>
        </p:spPr>
        <p:txBody>
          <a:bodyPr wrap="none" rtlCol="0">
            <a:spAutoFit/>
          </a:bodyPr>
          <a:lstStyle/>
          <a:p>
            <a:pPr>
              <a:lnSpc>
                <a:spcPct val="150000"/>
              </a:lnSpc>
            </a:pPr>
            <a:r>
              <a:rPr kumimoji="1" lang="en-US" altLang="zh-CN" sz="4400" dirty="0" smtClean="0"/>
              <a:t>MRF</a:t>
            </a:r>
            <a:r>
              <a:rPr kumimoji="1" lang="zh-CN" altLang="en-US" sz="4400" dirty="0" smtClean="0"/>
              <a:t> </a:t>
            </a:r>
            <a:r>
              <a:rPr kumimoji="1" lang="en-US" altLang="zh-CN" sz="4400" dirty="0" smtClean="0"/>
              <a:t>And</a:t>
            </a:r>
            <a:r>
              <a:rPr kumimoji="1" lang="zh-CN" altLang="en-US" sz="4400" dirty="0" smtClean="0"/>
              <a:t> </a:t>
            </a:r>
            <a:r>
              <a:rPr kumimoji="1" lang="en-US" altLang="zh-CN" sz="4400" dirty="0" smtClean="0"/>
              <a:t>CNN-Based</a:t>
            </a:r>
            <a:endParaRPr kumimoji="1" lang="zh-CN" altLang="en-US" sz="4400"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67" y="1509316"/>
            <a:ext cx="3445689" cy="45847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6785" y="1128042"/>
            <a:ext cx="1458342" cy="1866678"/>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9580" y="3013291"/>
            <a:ext cx="1400877" cy="1400877"/>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37075" y="4059659"/>
            <a:ext cx="2089082" cy="2785442"/>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40245" y="399577"/>
            <a:ext cx="1882742" cy="2510323"/>
          </a:xfrm>
          <a:prstGeom prst="rect">
            <a:avLst/>
          </a:prstGeom>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72830" y="2637649"/>
            <a:ext cx="1332389" cy="1776519"/>
          </a:xfrm>
          <a:prstGeom prst="rect">
            <a:avLst/>
          </a:prstGeom>
        </p:spPr>
      </p:pic>
      <p:pic>
        <p:nvPicPr>
          <p:cNvPr id="11" name="图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48059" y="4522092"/>
            <a:ext cx="1303921" cy="1860577"/>
          </a:xfrm>
          <a:prstGeom prst="rect">
            <a:avLst/>
          </a:prstGeom>
        </p:spPr>
      </p:pic>
      <p:pic>
        <p:nvPicPr>
          <p:cNvPr id="12" name="图片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Tree>
    <p:extLst>
      <p:ext uri="{BB962C8B-B14F-4D97-AF65-F5344CB8AC3E}">
        <p14:creationId xmlns:p14="http://schemas.microsoft.com/office/powerpoint/2010/main" val="16909849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29762" y="-15240"/>
            <a:ext cx="4838184" cy="1107996"/>
          </a:xfrm>
          <a:prstGeom prst="rect">
            <a:avLst/>
          </a:prstGeom>
          <a:noFill/>
        </p:spPr>
        <p:txBody>
          <a:bodyPr wrap="none" rtlCol="0">
            <a:spAutoFit/>
          </a:bodyPr>
          <a:lstStyle/>
          <a:p>
            <a:pPr>
              <a:lnSpc>
                <a:spcPct val="150000"/>
              </a:lnSpc>
            </a:pPr>
            <a:r>
              <a:rPr kumimoji="1" lang="en-US" altLang="zh-CN" sz="4400" dirty="0"/>
              <a:t>Fast</a:t>
            </a:r>
            <a:r>
              <a:rPr kumimoji="1" lang="zh-CN" altLang="en-US" sz="4400" dirty="0"/>
              <a:t> </a:t>
            </a:r>
            <a:r>
              <a:rPr kumimoji="1" lang="en-US" altLang="zh-CN" sz="4400" dirty="0"/>
              <a:t>Neural</a:t>
            </a:r>
            <a:r>
              <a:rPr kumimoji="1" lang="zh-CN" altLang="en-US" sz="4400" dirty="0"/>
              <a:t> </a:t>
            </a:r>
            <a:r>
              <a:rPr kumimoji="1" lang="en-US" altLang="zh-CN" sz="4400" dirty="0"/>
              <a:t>Style</a:t>
            </a:r>
            <a:endParaRPr kumimoji="1" lang="zh-CN" altLang="en-US" sz="4400" dirty="0"/>
          </a:p>
        </p:txBody>
      </p:sp>
      <p:sp>
        <p:nvSpPr>
          <p:cNvPr id="5" name="文本框 4"/>
          <p:cNvSpPr txBox="1"/>
          <p:nvPr/>
        </p:nvSpPr>
        <p:spPr>
          <a:xfrm>
            <a:off x="1310640" y="5516880"/>
            <a:ext cx="9845040" cy="1200329"/>
          </a:xfrm>
          <a:prstGeom prst="rect">
            <a:avLst/>
          </a:prstGeom>
          <a:noFill/>
        </p:spPr>
        <p:txBody>
          <a:bodyPr wrap="square" rtlCol="0">
            <a:spAutoFit/>
          </a:bodyPr>
          <a:lstStyle/>
          <a:p>
            <a:r>
              <a:rPr lang="en-US" altLang="zh-CN" dirty="0"/>
              <a:t>Johnson J, </a:t>
            </a:r>
            <a:r>
              <a:rPr lang="en-US" altLang="zh-CN" dirty="0" err="1"/>
              <a:t>Alahi</a:t>
            </a:r>
            <a:r>
              <a:rPr lang="en-US" altLang="zh-CN" dirty="0"/>
              <a:t> A, </a:t>
            </a:r>
            <a:r>
              <a:rPr lang="en-US" altLang="zh-CN" dirty="0" err="1"/>
              <a:t>Fei-Fei</a:t>
            </a:r>
            <a:r>
              <a:rPr lang="en-US" altLang="zh-CN" dirty="0"/>
              <a:t> L. Perceptual losses for real-time style transfer and super-resolution[J]. </a:t>
            </a:r>
            <a:r>
              <a:rPr lang="en-US" altLang="zh-CN" dirty="0" err="1"/>
              <a:t>arXiv</a:t>
            </a:r>
            <a:r>
              <a:rPr lang="en-US" altLang="zh-CN" dirty="0"/>
              <a:t> preprint arXiv:1603.08155, 2016</a:t>
            </a:r>
            <a:r>
              <a:rPr lang="en-US" altLang="zh-CN" dirty="0" smtClean="0"/>
              <a:t>.</a:t>
            </a:r>
            <a:endParaRPr lang="zh-CN" altLang="en-US" dirty="0" smtClean="0"/>
          </a:p>
          <a:p>
            <a:r>
              <a:rPr kumimoji="1" lang="en-US" altLang="zh-CN" dirty="0">
                <a:hlinkClick r:id="rId3"/>
              </a:rPr>
              <a:t>https://</a:t>
            </a:r>
            <a:r>
              <a:rPr kumimoji="1" lang="en-US" altLang="zh-CN" dirty="0" smtClean="0">
                <a:hlinkClick r:id="rId3"/>
              </a:rPr>
              <a:t>github.com/burness/neural_style_tensorflow/tree/master/fast_neural_style</a:t>
            </a:r>
            <a:endParaRPr kumimoji="1" lang="zh-CN" altLang="en-US" dirty="0" smtClean="0"/>
          </a:p>
          <a:p>
            <a:endParaRPr kumimoji="1" lang="zh-CN" altLang="en-US" dirty="0"/>
          </a:p>
        </p:txBody>
      </p:sp>
      <p:pic>
        <p:nvPicPr>
          <p:cNvPr id="6" name="图片 5"/>
          <p:cNvPicPr>
            <a:picLocks noChangeAspect="1"/>
          </p:cNvPicPr>
          <p:nvPr/>
        </p:nvPicPr>
        <p:blipFill>
          <a:blip r:embed="rId4"/>
          <a:stretch>
            <a:fillRect/>
          </a:stretch>
        </p:blipFill>
        <p:spPr>
          <a:xfrm>
            <a:off x="1554480" y="1285968"/>
            <a:ext cx="9204959" cy="326334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Tree>
    <p:extLst>
      <p:ext uri="{BB962C8B-B14F-4D97-AF65-F5344CB8AC3E}">
        <p14:creationId xmlns:p14="http://schemas.microsoft.com/office/powerpoint/2010/main" val="1224487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29762" y="-15240"/>
            <a:ext cx="4838184" cy="1107996"/>
          </a:xfrm>
          <a:prstGeom prst="rect">
            <a:avLst/>
          </a:prstGeom>
          <a:noFill/>
        </p:spPr>
        <p:txBody>
          <a:bodyPr wrap="none" rtlCol="0">
            <a:spAutoFit/>
          </a:bodyPr>
          <a:lstStyle/>
          <a:p>
            <a:pPr>
              <a:lnSpc>
                <a:spcPct val="150000"/>
              </a:lnSpc>
            </a:pPr>
            <a:r>
              <a:rPr kumimoji="1" lang="en-US" altLang="zh-CN" sz="4400" dirty="0"/>
              <a:t>Fast</a:t>
            </a:r>
            <a:r>
              <a:rPr kumimoji="1" lang="zh-CN" altLang="en-US" sz="4400" dirty="0"/>
              <a:t> </a:t>
            </a:r>
            <a:r>
              <a:rPr kumimoji="1" lang="en-US" altLang="zh-CN" sz="4400" dirty="0"/>
              <a:t>Neural</a:t>
            </a:r>
            <a:r>
              <a:rPr kumimoji="1" lang="zh-CN" altLang="en-US" sz="4400" dirty="0"/>
              <a:t> </a:t>
            </a:r>
            <a:r>
              <a:rPr kumimoji="1" lang="en-US" altLang="zh-CN" sz="4400" dirty="0"/>
              <a:t>Style</a:t>
            </a:r>
            <a:endParaRPr kumimoji="1" lang="zh-CN" altLang="en-US" sz="44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5926" y="1029354"/>
            <a:ext cx="2105728" cy="140198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654" y="1029354"/>
            <a:ext cx="2777166" cy="1401986"/>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8820" y="1029354"/>
            <a:ext cx="2105728" cy="1412982"/>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4547" y="1050619"/>
            <a:ext cx="2296151" cy="1423251"/>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5926" y="2442337"/>
            <a:ext cx="2113325" cy="1407044"/>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9251" y="2456937"/>
            <a:ext cx="2769567" cy="1375511"/>
          </a:xfrm>
          <a:prstGeom prst="rect">
            <a:avLst/>
          </a:prstGeom>
        </p:spPr>
      </p:pic>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8819" y="2452605"/>
            <a:ext cx="2049681" cy="1396776"/>
          </a:xfrm>
          <a:prstGeom prst="rect">
            <a:avLst/>
          </a:prstGeom>
        </p:spPr>
      </p:pic>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98501" y="2431340"/>
            <a:ext cx="2352197" cy="1418041"/>
          </a:xfrm>
          <a:prstGeom prst="rect">
            <a:avLst/>
          </a:prstGeom>
        </p:spPr>
      </p:pic>
      <p:pic>
        <p:nvPicPr>
          <p:cNvPr id="13" name="图片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5715" y="3849381"/>
            <a:ext cx="2177558" cy="1446026"/>
          </a:xfrm>
          <a:prstGeom prst="rect">
            <a:avLst/>
          </a:prstGeom>
        </p:spPr>
      </p:pic>
      <p:pic>
        <p:nvPicPr>
          <p:cNvPr id="14" name="图片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72404" y="3849381"/>
            <a:ext cx="2592391" cy="1446026"/>
          </a:xfrm>
          <a:prstGeom prst="rect">
            <a:avLst/>
          </a:prstGeom>
        </p:spPr>
      </p:pic>
      <p:pic>
        <p:nvPicPr>
          <p:cNvPr id="15" name="图片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64797" y="3844322"/>
            <a:ext cx="2089132" cy="1451085"/>
          </a:xfrm>
          <a:prstGeom prst="rect">
            <a:avLst/>
          </a:prstGeom>
        </p:spPr>
      </p:pic>
      <p:pic>
        <p:nvPicPr>
          <p:cNvPr id="16" name="图片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72437" y="3823057"/>
            <a:ext cx="2378261" cy="1472350"/>
          </a:xfrm>
          <a:prstGeom prst="rect">
            <a:avLst/>
          </a:prstGeom>
        </p:spPr>
      </p:pic>
      <p:pic>
        <p:nvPicPr>
          <p:cNvPr id="17" name="图片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19582" y="5312340"/>
            <a:ext cx="2160626" cy="1477926"/>
          </a:xfrm>
          <a:prstGeom prst="rect">
            <a:avLst/>
          </a:prstGeom>
        </p:spPr>
      </p:pic>
      <p:pic>
        <p:nvPicPr>
          <p:cNvPr id="18" name="图片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98716" y="5312340"/>
            <a:ext cx="2519810" cy="1477926"/>
          </a:xfrm>
          <a:prstGeom prst="rect">
            <a:avLst/>
          </a:prstGeom>
        </p:spPr>
      </p:pic>
      <p:pic>
        <p:nvPicPr>
          <p:cNvPr id="19" name="图片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229356" y="5312342"/>
            <a:ext cx="2098385" cy="1477926"/>
          </a:xfrm>
          <a:prstGeom prst="rect">
            <a:avLst/>
          </a:prstGeom>
        </p:spPr>
      </p:pic>
      <p:pic>
        <p:nvPicPr>
          <p:cNvPr id="20" name="图片 1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353928" y="5312341"/>
            <a:ext cx="2396769" cy="1477926"/>
          </a:xfrm>
          <a:prstGeom prst="rect">
            <a:avLst/>
          </a:prstGeom>
        </p:spPr>
      </p:pic>
      <p:pic>
        <p:nvPicPr>
          <p:cNvPr id="21" name="图片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Tree>
    <p:extLst>
      <p:ext uri="{BB962C8B-B14F-4D97-AF65-F5344CB8AC3E}">
        <p14:creationId xmlns:p14="http://schemas.microsoft.com/office/powerpoint/2010/main" val="14936843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24122" y="0"/>
            <a:ext cx="3594254" cy="769441"/>
          </a:xfrm>
          <a:prstGeom prst="rect">
            <a:avLst/>
          </a:prstGeom>
          <a:noFill/>
        </p:spPr>
        <p:txBody>
          <a:bodyPr wrap="none" rtlCol="0">
            <a:spAutoFit/>
          </a:bodyPr>
          <a:lstStyle/>
          <a:p>
            <a:r>
              <a:rPr kumimoji="1" lang="en-US" altLang="zh-CN" sz="4400" dirty="0" err="1"/>
              <a:t>T</a:t>
            </a:r>
            <a:r>
              <a:rPr kumimoji="1" lang="en-US" altLang="zh-CN" sz="4400" dirty="0" err="1" smtClean="0"/>
              <a:t>ext</a:t>
            </a:r>
            <a:r>
              <a:rPr kumimoji="1" lang="en-US" altLang="zh-CN" sz="4400" dirty="0" err="1" smtClean="0">
                <a:sym typeface="Wingdings"/>
              </a:rPr>
              <a:t>Image</a:t>
            </a:r>
            <a:endParaRPr kumimoji="1" lang="zh-CN" altLang="en-US" sz="4400" dirty="0"/>
          </a:p>
        </p:txBody>
      </p:sp>
      <p:sp>
        <p:nvSpPr>
          <p:cNvPr id="5" name="文本框 4"/>
          <p:cNvSpPr txBox="1"/>
          <p:nvPr/>
        </p:nvSpPr>
        <p:spPr>
          <a:xfrm>
            <a:off x="1670538" y="1565031"/>
            <a:ext cx="8616462" cy="2308324"/>
          </a:xfrm>
          <a:prstGeom prst="rect">
            <a:avLst/>
          </a:prstGeom>
          <a:noFill/>
        </p:spPr>
        <p:txBody>
          <a:bodyPr wrap="square" rtlCol="0">
            <a:spAutoFit/>
          </a:bodyPr>
          <a:lstStyle/>
          <a:p>
            <a:pPr marL="342900" indent="-342900">
              <a:lnSpc>
                <a:spcPct val="200000"/>
              </a:lnSpc>
              <a:buFont typeface="+mj-lt"/>
              <a:buAutoNum type="arabicPeriod"/>
            </a:pPr>
            <a:r>
              <a:rPr kumimoji="1" lang="en-US" altLang="zh-CN" sz="3600" dirty="0" smtClean="0"/>
              <a:t>Text-to-Image</a:t>
            </a:r>
            <a:endParaRPr kumimoji="1" lang="zh-CN" altLang="en-US" sz="3600" dirty="0" smtClean="0"/>
          </a:p>
          <a:p>
            <a:pPr marL="342900" indent="-342900">
              <a:lnSpc>
                <a:spcPct val="200000"/>
              </a:lnSpc>
              <a:buFont typeface="+mj-lt"/>
              <a:buAutoNum type="arabicPeriod"/>
            </a:pPr>
            <a:r>
              <a:rPr kumimoji="1" lang="en-US" altLang="zh-CN" sz="3600" dirty="0" smtClean="0"/>
              <a:t>Image-to-Text</a:t>
            </a:r>
            <a:endParaRPr kumimoji="1" lang="zh-CN" altLang="en-US" sz="3600" dirty="0" smtClean="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Tree>
    <p:extLst>
      <p:ext uri="{BB962C8B-B14F-4D97-AF65-F5344CB8AC3E}">
        <p14:creationId xmlns:p14="http://schemas.microsoft.com/office/powerpoint/2010/main" val="19311173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02601" y="-15240"/>
            <a:ext cx="3873176" cy="1107996"/>
          </a:xfrm>
          <a:prstGeom prst="rect">
            <a:avLst/>
          </a:prstGeom>
          <a:noFill/>
        </p:spPr>
        <p:txBody>
          <a:bodyPr wrap="none" rtlCol="0">
            <a:spAutoFit/>
          </a:bodyPr>
          <a:lstStyle/>
          <a:p>
            <a:pPr>
              <a:lnSpc>
                <a:spcPct val="150000"/>
              </a:lnSpc>
            </a:pPr>
            <a:r>
              <a:rPr kumimoji="1" lang="en-US" altLang="zh-CN" sz="4400" dirty="0" smtClean="0"/>
              <a:t>Text-to-Image</a:t>
            </a:r>
            <a:endParaRPr kumimoji="1" lang="zh-CN" altLang="en-US" sz="4400" dirty="0"/>
          </a:p>
        </p:txBody>
      </p:sp>
      <p:sp>
        <p:nvSpPr>
          <p:cNvPr id="5" name="文本框 4"/>
          <p:cNvSpPr txBox="1"/>
          <p:nvPr/>
        </p:nvSpPr>
        <p:spPr>
          <a:xfrm>
            <a:off x="2288490" y="5473405"/>
            <a:ext cx="9229060" cy="1477328"/>
          </a:xfrm>
          <a:prstGeom prst="rect">
            <a:avLst/>
          </a:prstGeom>
          <a:noFill/>
        </p:spPr>
        <p:txBody>
          <a:bodyPr wrap="square" rtlCol="0">
            <a:spAutoFit/>
          </a:bodyPr>
          <a:lstStyle/>
          <a:p>
            <a:r>
              <a:rPr lang="en-US" altLang="zh-CN" dirty="0" smtClean="0"/>
              <a:t>Reed </a:t>
            </a:r>
            <a:r>
              <a:rPr lang="en-US" altLang="zh-CN" dirty="0"/>
              <a:t>S, </a:t>
            </a:r>
            <a:r>
              <a:rPr lang="en-US" altLang="zh-CN" dirty="0" err="1"/>
              <a:t>Akata</a:t>
            </a:r>
            <a:r>
              <a:rPr lang="en-US" altLang="zh-CN" dirty="0"/>
              <a:t> Z, Yan X, et al. Generative adversarial text to image synthesis[J]. </a:t>
            </a:r>
            <a:r>
              <a:rPr lang="en-US" altLang="zh-CN" dirty="0" err="1"/>
              <a:t>arXiv</a:t>
            </a:r>
            <a:r>
              <a:rPr lang="en-US" altLang="zh-CN" dirty="0"/>
              <a:t> preprint </a:t>
            </a:r>
            <a:r>
              <a:rPr lang="en-US" altLang="zh-CN" dirty="0" smtClean="0"/>
              <a:t>arXiv:1605.05396</a:t>
            </a:r>
            <a:r>
              <a:rPr lang="en-US" altLang="zh-CN" dirty="0"/>
              <a:t>, 2016</a:t>
            </a:r>
            <a:r>
              <a:rPr lang="en-US" altLang="zh-CN" dirty="0" smtClean="0"/>
              <a:t>.</a:t>
            </a:r>
            <a:endParaRPr lang="zh-CN" altLang="en-US" dirty="0" smtClean="0"/>
          </a:p>
          <a:p>
            <a:r>
              <a:rPr kumimoji="1" lang="en-US" altLang="zh-CN" dirty="0">
                <a:hlinkClick r:id="rId3"/>
              </a:rPr>
              <a:t>https://</a:t>
            </a:r>
            <a:r>
              <a:rPr kumimoji="1" lang="en-US" altLang="zh-CN" dirty="0" smtClean="0">
                <a:hlinkClick r:id="rId3"/>
              </a:rPr>
              <a:t>github.com/paarthneekhara/text-to-image</a:t>
            </a:r>
            <a:endParaRPr kumimoji="1" lang="zh-CN" altLang="en-US" dirty="0" smtClean="0"/>
          </a:p>
          <a:p>
            <a:r>
              <a:rPr kumimoji="1" lang="en-US" altLang="zh-CN" dirty="0">
                <a:hlinkClick r:id="rId4"/>
              </a:rPr>
              <a:t>http://</a:t>
            </a:r>
            <a:r>
              <a:rPr kumimoji="1" lang="en-US" altLang="zh-CN" dirty="0" smtClean="0">
                <a:hlinkClick r:id="rId4"/>
              </a:rPr>
              <a:t>www.jianshu.com/p/db87c51de510</a:t>
            </a:r>
            <a:endParaRPr kumimoji="1" lang="zh-CN" altLang="en-US" dirty="0" smtClean="0"/>
          </a:p>
          <a:p>
            <a:endParaRPr kumimoji="1" lang="zh-CN" altLang="en-US" dirty="0"/>
          </a:p>
        </p:txBody>
      </p:sp>
      <p:sp>
        <p:nvSpPr>
          <p:cNvPr id="6" name="文本框 5"/>
          <p:cNvSpPr txBox="1"/>
          <p:nvPr/>
        </p:nvSpPr>
        <p:spPr>
          <a:xfrm>
            <a:off x="1872299" y="1092756"/>
            <a:ext cx="4836580" cy="461665"/>
          </a:xfrm>
          <a:prstGeom prst="rect">
            <a:avLst/>
          </a:prstGeom>
          <a:noFill/>
        </p:spPr>
        <p:txBody>
          <a:bodyPr wrap="none" rtlCol="0">
            <a:spAutoFit/>
          </a:bodyPr>
          <a:lstStyle/>
          <a:p>
            <a:r>
              <a:rPr kumimoji="1" lang="en-US" altLang="zh-CN" sz="2400" dirty="0" smtClean="0"/>
              <a:t>Generative</a:t>
            </a:r>
            <a:r>
              <a:rPr kumimoji="1" lang="zh-CN" altLang="en-US" sz="2400" dirty="0" smtClean="0"/>
              <a:t> </a:t>
            </a:r>
            <a:r>
              <a:rPr kumimoji="1" lang="en-US" altLang="zh-CN" sz="2400" dirty="0" smtClean="0"/>
              <a:t>Adversarial</a:t>
            </a:r>
            <a:r>
              <a:rPr kumimoji="1" lang="zh-CN" altLang="en-US" sz="2400" dirty="0" smtClean="0"/>
              <a:t> </a:t>
            </a:r>
            <a:r>
              <a:rPr kumimoji="1" lang="en-US" altLang="zh-CN" sz="2400" dirty="0" smtClean="0"/>
              <a:t>Network</a:t>
            </a:r>
            <a:endParaRPr kumimoji="1" lang="zh-CN" altLang="en-US" sz="2400" dirty="0"/>
          </a:p>
        </p:txBody>
      </p:sp>
      <p:pic>
        <p:nvPicPr>
          <p:cNvPr id="7" name="图片 6"/>
          <p:cNvPicPr>
            <a:picLocks noChangeAspect="1"/>
          </p:cNvPicPr>
          <p:nvPr/>
        </p:nvPicPr>
        <p:blipFill>
          <a:blip r:embed="rId5"/>
          <a:stretch>
            <a:fillRect/>
          </a:stretch>
        </p:blipFill>
        <p:spPr>
          <a:xfrm>
            <a:off x="3740720" y="1855183"/>
            <a:ext cx="6324600" cy="1193800"/>
          </a:xfrm>
          <a:prstGeom prst="rect">
            <a:avLst/>
          </a:prstGeom>
        </p:spPr>
      </p:pic>
      <p:sp>
        <p:nvSpPr>
          <p:cNvPr id="8" name="文本框 7"/>
          <p:cNvSpPr txBox="1"/>
          <p:nvPr/>
        </p:nvSpPr>
        <p:spPr>
          <a:xfrm>
            <a:off x="2344959" y="3799529"/>
            <a:ext cx="8188460" cy="923330"/>
          </a:xfrm>
          <a:prstGeom prst="rect">
            <a:avLst/>
          </a:prstGeom>
          <a:noFill/>
        </p:spPr>
        <p:txBody>
          <a:bodyPr wrap="none" rtlCol="0">
            <a:spAutoFit/>
          </a:bodyPr>
          <a:lstStyle/>
          <a:p>
            <a:r>
              <a:rPr kumimoji="1" lang="en-US" altLang="zh-CN" dirty="0" smtClean="0"/>
              <a:t>Generator</a:t>
            </a:r>
            <a:r>
              <a:rPr kumimoji="1" lang="zh-CN" altLang="en-US" dirty="0" smtClean="0"/>
              <a:t> </a:t>
            </a:r>
            <a:r>
              <a:rPr kumimoji="1" lang="en-US" altLang="zh-CN" dirty="0" smtClean="0"/>
              <a:t>G</a:t>
            </a:r>
            <a:r>
              <a:rPr kumimoji="1" lang="zh-CN" altLang="en-US" dirty="0" smtClean="0"/>
              <a:t> </a:t>
            </a:r>
            <a:r>
              <a:rPr kumimoji="1" lang="en-US" altLang="zh-CN" dirty="0" smtClean="0"/>
              <a:t>and</a:t>
            </a:r>
            <a:r>
              <a:rPr kumimoji="1" lang="zh-CN" altLang="en-US" dirty="0" smtClean="0"/>
              <a:t> </a:t>
            </a:r>
            <a:r>
              <a:rPr kumimoji="1" lang="en-US" altLang="zh-CN" dirty="0" smtClean="0"/>
              <a:t>a</a:t>
            </a:r>
            <a:r>
              <a:rPr kumimoji="1" lang="zh-CN" altLang="en-US" dirty="0" smtClean="0"/>
              <a:t> </a:t>
            </a:r>
            <a:r>
              <a:rPr kumimoji="1" lang="en-US" altLang="zh-CN" dirty="0" smtClean="0"/>
              <a:t>discriminator</a:t>
            </a:r>
            <a:r>
              <a:rPr kumimoji="1" lang="zh-CN" altLang="en-US" dirty="0" smtClean="0"/>
              <a:t> </a:t>
            </a:r>
            <a:r>
              <a:rPr kumimoji="1" lang="en-US" altLang="zh-CN" dirty="0" smtClean="0"/>
              <a:t>D</a:t>
            </a:r>
            <a:r>
              <a:rPr kumimoji="1" lang="zh-CN" altLang="en-US" dirty="0" smtClean="0"/>
              <a:t> </a:t>
            </a:r>
            <a:r>
              <a:rPr kumimoji="1" lang="en-US" altLang="zh-CN" dirty="0" smtClean="0"/>
              <a:t>compete</a:t>
            </a:r>
            <a:r>
              <a:rPr kumimoji="1" lang="zh-CN" altLang="en-US" dirty="0" smtClean="0"/>
              <a:t> </a:t>
            </a:r>
            <a:r>
              <a:rPr kumimoji="1" lang="en-US" altLang="zh-CN" dirty="0" smtClean="0"/>
              <a:t>in</a:t>
            </a:r>
            <a:r>
              <a:rPr kumimoji="1" lang="zh-CN" altLang="en-US" dirty="0" smtClean="0"/>
              <a:t> </a:t>
            </a:r>
            <a:r>
              <a:rPr kumimoji="1" lang="en-US" altLang="zh-CN" dirty="0" smtClean="0"/>
              <a:t>a</a:t>
            </a:r>
            <a:r>
              <a:rPr kumimoji="1" lang="zh-CN" altLang="en-US" dirty="0" smtClean="0"/>
              <a:t> </a:t>
            </a:r>
            <a:r>
              <a:rPr kumimoji="1" lang="en-US" altLang="zh-CN" dirty="0" smtClean="0"/>
              <a:t>two-player</a:t>
            </a:r>
            <a:r>
              <a:rPr kumimoji="1" lang="zh-CN" altLang="en-US" dirty="0" smtClean="0"/>
              <a:t> </a:t>
            </a:r>
            <a:r>
              <a:rPr kumimoji="1" lang="en-US" altLang="zh-CN" dirty="0" err="1" smtClean="0"/>
              <a:t>minimax</a:t>
            </a:r>
            <a:r>
              <a:rPr kumimoji="1" lang="zh-CN" altLang="en-US" dirty="0" smtClean="0"/>
              <a:t> </a:t>
            </a:r>
            <a:r>
              <a:rPr kumimoji="1" lang="en-US" altLang="zh-CN" dirty="0" smtClean="0"/>
              <a:t>game</a:t>
            </a:r>
            <a:endParaRPr kumimoji="1" lang="zh-CN" altLang="en-US" dirty="0" smtClean="0"/>
          </a:p>
          <a:p>
            <a:r>
              <a:rPr kumimoji="1" lang="en-US" altLang="zh-CN" dirty="0" smtClean="0"/>
              <a:t>G:</a:t>
            </a:r>
            <a:r>
              <a:rPr kumimoji="1" lang="zh-CN" altLang="en-US" dirty="0" smtClean="0"/>
              <a:t> </a:t>
            </a:r>
            <a:r>
              <a:rPr kumimoji="1" lang="en-US" altLang="zh-CN" dirty="0" smtClean="0"/>
              <a:t>fool</a:t>
            </a:r>
            <a:r>
              <a:rPr kumimoji="1" lang="zh-CN" altLang="en-US" dirty="0" smtClean="0"/>
              <a:t> </a:t>
            </a:r>
            <a:r>
              <a:rPr kumimoji="1" lang="en-US" altLang="zh-CN" dirty="0" smtClean="0"/>
              <a:t>the</a:t>
            </a:r>
            <a:r>
              <a:rPr kumimoji="1" lang="zh-CN" altLang="en-US" dirty="0" smtClean="0"/>
              <a:t> </a:t>
            </a:r>
            <a:r>
              <a:rPr kumimoji="1" lang="en-US" altLang="zh-CN" dirty="0" smtClean="0"/>
              <a:t>discriminator</a:t>
            </a:r>
            <a:endParaRPr kumimoji="1" lang="zh-CN" altLang="en-US" dirty="0" smtClean="0"/>
          </a:p>
          <a:p>
            <a:r>
              <a:rPr kumimoji="1" lang="en-US" altLang="zh-CN" dirty="0" smtClean="0"/>
              <a:t>D:</a:t>
            </a:r>
            <a:r>
              <a:rPr kumimoji="1" lang="zh-CN" altLang="en-US" dirty="0" smtClean="0"/>
              <a:t> </a:t>
            </a:r>
            <a:r>
              <a:rPr kumimoji="1" lang="en-US" altLang="zh-CN" dirty="0" smtClean="0"/>
              <a:t>Distinguish</a:t>
            </a:r>
            <a:r>
              <a:rPr kumimoji="1" lang="zh-CN" altLang="en-US" dirty="0" smtClean="0"/>
              <a:t> </a:t>
            </a:r>
            <a:r>
              <a:rPr kumimoji="1" lang="en-US" altLang="zh-CN" dirty="0" smtClean="0"/>
              <a:t>real</a:t>
            </a:r>
            <a:r>
              <a:rPr kumimoji="1" lang="zh-CN" altLang="en-US" dirty="0" smtClean="0"/>
              <a:t> </a:t>
            </a:r>
            <a:r>
              <a:rPr kumimoji="1" lang="en-US" altLang="zh-CN" dirty="0" smtClean="0"/>
              <a:t>training</a:t>
            </a:r>
            <a:r>
              <a:rPr kumimoji="1" lang="zh-CN" altLang="en-US" dirty="0" smtClean="0"/>
              <a:t> </a:t>
            </a:r>
            <a:r>
              <a:rPr kumimoji="1" lang="en-US" altLang="zh-CN" dirty="0" smtClean="0"/>
              <a:t>data</a:t>
            </a:r>
            <a:r>
              <a:rPr kumimoji="1" lang="zh-CN" altLang="en-US" dirty="0" smtClean="0"/>
              <a:t> </a:t>
            </a:r>
            <a:r>
              <a:rPr kumimoji="1" lang="en-US" altLang="zh-CN" dirty="0" smtClean="0"/>
              <a:t>from</a:t>
            </a:r>
            <a:r>
              <a:rPr kumimoji="1" lang="zh-CN" altLang="en-US" dirty="0" smtClean="0"/>
              <a:t> </a:t>
            </a:r>
            <a:r>
              <a:rPr kumimoji="1" lang="en-US" altLang="zh-CN" dirty="0" smtClean="0"/>
              <a:t>synthetic</a:t>
            </a:r>
            <a:r>
              <a:rPr kumimoji="1" lang="zh-CN" altLang="en-US" dirty="0" smtClean="0"/>
              <a:t> </a:t>
            </a:r>
            <a:r>
              <a:rPr kumimoji="1" lang="en-US" altLang="zh-CN" dirty="0" smtClean="0"/>
              <a:t>images</a:t>
            </a:r>
            <a:endParaRPr kumimoji="1" lang="zh-CN" altLang="en-US" dirty="0"/>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Tree>
    <p:extLst>
      <p:ext uri="{BB962C8B-B14F-4D97-AF65-F5344CB8AC3E}">
        <p14:creationId xmlns:p14="http://schemas.microsoft.com/office/powerpoint/2010/main" val="3418839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29762" y="-15240"/>
            <a:ext cx="3873176" cy="1107996"/>
          </a:xfrm>
          <a:prstGeom prst="rect">
            <a:avLst/>
          </a:prstGeom>
          <a:noFill/>
        </p:spPr>
        <p:txBody>
          <a:bodyPr wrap="none" rtlCol="0">
            <a:spAutoFit/>
          </a:bodyPr>
          <a:lstStyle/>
          <a:p>
            <a:pPr>
              <a:lnSpc>
                <a:spcPct val="150000"/>
              </a:lnSpc>
            </a:pPr>
            <a:r>
              <a:rPr kumimoji="1" lang="en-US" altLang="zh-CN" sz="4400" dirty="0" smtClean="0"/>
              <a:t>Text-to-Image</a:t>
            </a:r>
            <a:endParaRPr kumimoji="1" lang="zh-CN" altLang="en-US" sz="4400" dirty="0"/>
          </a:p>
        </p:txBody>
      </p:sp>
      <p:sp>
        <p:nvSpPr>
          <p:cNvPr id="5" name="文本框 4"/>
          <p:cNvSpPr txBox="1"/>
          <p:nvPr/>
        </p:nvSpPr>
        <p:spPr>
          <a:xfrm>
            <a:off x="999460" y="1092756"/>
            <a:ext cx="4836580" cy="461665"/>
          </a:xfrm>
          <a:prstGeom prst="rect">
            <a:avLst/>
          </a:prstGeom>
          <a:noFill/>
        </p:spPr>
        <p:txBody>
          <a:bodyPr wrap="none" rtlCol="0">
            <a:spAutoFit/>
          </a:bodyPr>
          <a:lstStyle/>
          <a:p>
            <a:r>
              <a:rPr kumimoji="1" lang="en-US" altLang="zh-CN" sz="2400" dirty="0" smtClean="0"/>
              <a:t>Generative</a:t>
            </a:r>
            <a:r>
              <a:rPr kumimoji="1" lang="zh-CN" altLang="en-US" sz="2400" dirty="0" smtClean="0"/>
              <a:t> </a:t>
            </a:r>
            <a:r>
              <a:rPr kumimoji="1" lang="en-US" altLang="zh-CN" sz="2400" dirty="0" smtClean="0"/>
              <a:t>Adversarial</a:t>
            </a:r>
            <a:r>
              <a:rPr kumimoji="1" lang="zh-CN" altLang="en-US" sz="2400" dirty="0" smtClean="0"/>
              <a:t> </a:t>
            </a:r>
            <a:r>
              <a:rPr kumimoji="1" lang="en-US" altLang="zh-CN" sz="2400" dirty="0" smtClean="0"/>
              <a:t>Network</a:t>
            </a:r>
            <a:endParaRPr kumimoji="1" lang="zh-CN" altLang="en-US" sz="2400" dirty="0"/>
          </a:p>
        </p:txBody>
      </p:sp>
      <p:pic>
        <p:nvPicPr>
          <p:cNvPr id="6" name="图片 5"/>
          <p:cNvPicPr>
            <a:picLocks noChangeAspect="1"/>
          </p:cNvPicPr>
          <p:nvPr/>
        </p:nvPicPr>
        <p:blipFill>
          <a:blip r:embed="rId3"/>
          <a:stretch>
            <a:fillRect/>
          </a:stretch>
        </p:blipFill>
        <p:spPr>
          <a:xfrm>
            <a:off x="1316765" y="1913467"/>
            <a:ext cx="10147101" cy="2650886"/>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1586510" y="4923399"/>
                <a:ext cx="2043252" cy="691087"/>
              </a:xfrm>
              <a:prstGeom prst="rect">
                <a:avLst/>
              </a:prstGeom>
              <a:noFill/>
            </p:spPr>
            <p:txBody>
              <a:bodyPr wrap="none" rtlCol="0">
                <a:spAutoFit/>
              </a:bodyPr>
              <a:lstStyle/>
              <a:p>
                <a:r>
                  <a:rPr kumimoji="1" lang="en-US" altLang="zh-CN" dirty="0" smtClean="0"/>
                  <a:t>G:</a:t>
                </a:r>
                <a:r>
                  <a:rPr kumimoji="1" lang="zh-CN" altLang="en-US" dirty="0" smtClean="0"/>
                  <a:t> </a:t>
                </a:r>
                <a14:m>
                  <m:oMath xmlns:m="http://schemas.openxmlformats.org/officeDocument/2006/math">
                    <m:sSup>
                      <m:sSupPr>
                        <m:ctrlPr>
                          <a:rPr lang="zh-CN" altLang="zh-CN" i="1">
                            <a:latin typeface="Cambria Math" charset="0"/>
                          </a:rPr>
                        </m:ctrlPr>
                      </m:sSupPr>
                      <m:e>
                        <m:r>
                          <a:rPr lang="en-US" altLang="zh-CN" i="1">
                            <a:latin typeface="Cambria Math" charset="0"/>
                          </a:rPr>
                          <m:t>ℝ</m:t>
                        </m:r>
                      </m:e>
                      <m:sup>
                        <m:r>
                          <a:rPr lang="en-US" altLang="zh-CN" i="1">
                            <a:latin typeface="Cambria Math" charset="0"/>
                          </a:rPr>
                          <m:t>𝑍</m:t>
                        </m:r>
                      </m:sup>
                    </m:sSup>
                    <m:r>
                      <a:rPr lang="en-US" altLang="zh-CN" i="1">
                        <a:latin typeface="Cambria Math" charset="0"/>
                      </a:rPr>
                      <m:t>×</m:t>
                    </m:r>
                    <m:sSup>
                      <m:sSupPr>
                        <m:ctrlPr>
                          <a:rPr lang="zh-CN" altLang="zh-CN" i="1">
                            <a:latin typeface="Cambria Math" charset="0"/>
                          </a:rPr>
                        </m:ctrlPr>
                      </m:sSupPr>
                      <m:e>
                        <m:r>
                          <a:rPr lang="en-US" altLang="zh-CN" i="1">
                            <a:latin typeface="Cambria Math" charset="0"/>
                          </a:rPr>
                          <m:t>ℝ</m:t>
                        </m:r>
                      </m:e>
                      <m:sup>
                        <m:r>
                          <a:rPr lang="en-US" altLang="zh-CN" i="1">
                            <a:latin typeface="Cambria Math" charset="0"/>
                          </a:rPr>
                          <m:t>𝑇</m:t>
                        </m:r>
                      </m:sup>
                    </m:sSup>
                    <m:r>
                      <a:rPr lang="en-US" altLang="zh-CN" i="1">
                        <a:latin typeface="Cambria Math" charset="0"/>
                      </a:rPr>
                      <m:t>→</m:t>
                    </m:r>
                    <m:sSup>
                      <m:sSupPr>
                        <m:ctrlPr>
                          <a:rPr lang="zh-CN" altLang="zh-CN" i="1">
                            <a:latin typeface="Cambria Math" charset="0"/>
                          </a:rPr>
                        </m:ctrlPr>
                      </m:sSupPr>
                      <m:e>
                        <m:r>
                          <a:rPr lang="en-US" altLang="zh-CN" i="1">
                            <a:latin typeface="Cambria Math" charset="0"/>
                          </a:rPr>
                          <m:t>ℝ</m:t>
                        </m:r>
                      </m:e>
                      <m:sup>
                        <m:r>
                          <a:rPr lang="en-US" altLang="zh-CN" i="1">
                            <a:latin typeface="Cambria Math" charset="0"/>
                          </a:rPr>
                          <m:t>𝐷</m:t>
                        </m:r>
                      </m:sup>
                    </m:sSup>
                  </m:oMath>
                </a14:m>
                <a:endParaRPr lang="zh-CN" altLang="en-US" dirty="0" smtClean="0"/>
              </a:p>
              <a:p>
                <a:r>
                  <a:rPr lang="en-US" altLang="zh-CN" dirty="0" smtClean="0"/>
                  <a:t>D:</a:t>
                </a:r>
                <a:r>
                  <a:rPr lang="zh-CN" altLang="en-US" dirty="0" smtClean="0"/>
                  <a:t> </a:t>
                </a:r>
                <a14:m>
                  <m:oMath xmlns:m="http://schemas.openxmlformats.org/officeDocument/2006/math">
                    <m:sSup>
                      <m:sSupPr>
                        <m:ctrlPr>
                          <a:rPr lang="zh-CN" altLang="zh-CN" i="1">
                            <a:latin typeface="Cambria Math" charset="0"/>
                          </a:rPr>
                        </m:ctrlPr>
                      </m:sSupPr>
                      <m:e>
                        <m:r>
                          <a:rPr lang="en-US" altLang="zh-CN" i="1">
                            <a:latin typeface="Cambria Math" charset="0"/>
                          </a:rPr>
                          <m:t>ℝ</m:t>
                        </m:r>
                      </m:e>
                      <m:sup>
                        <m:r>
                          <a:rPr lang="en-US" altLang="zh-CN" i="1">
                            <a:latin typeface="Cambria Math" charset="0"/>
                          </a:rPr>
                          <m:t>𝑇</m:t>
                        </m:r>
                      </m:sup>
                    </m:sSup>
                    <m:r>
                      <a:rPr lang="en-US" altLang="zh-CN" i="1">
                        <a:latin typeface="Cambria Math" charset="0"/>
                      </a:rPr>
                      <m:t>×</m:t>
                    </m:r>
                    <m:sSup>
                      <m:sSupPr>
                        <m:ctrlPr>
                          <a:rPr lang="zh-CN" altLang="zh-CN" i="1">
                            <a:latin typeface="Cambria Math" charset="0"/>
                          </a:rPr>
                        </m:ctrlPr>
                      </m:sSupPr>
                      <m:e>
                        <m:r>
                          <a:rPr lang="en-US" altLang="zh-CN" i="1">
                            <a:latin typeface="Cambria Math" charset="0"/>
                          </a:rPr>
                          <m:t>ℝ</m:t>
                        </m:r>
                      </m:e>
                      <m:sup>
                        <m:r>
                          <a:rPr lang="en-US" altLang="zh-CN" i="1">
                            <a:latin typeface="Cambria Math" charset="0"/>
                          </a:rPr>
                          <m:t>𝐷</m:t>
                        </m:r>
                      </m:sup>
                    </m:sSup>
                    <m:r>
                      <a:rPr lang="en-US" altLang="zh-CN" i="1">
                        <a:latin typeface="Cambria Math" charset="0"/>
                      </a:rPr>
                      <m:t>→</m:t>
                    </m:r>
                    <m:d>
                      <m:dPr>
                        <m:begChr m:val="{"/>
                        <m:endChr m:val="}"/>
                        <m:ctrlPr>
                          <a:rPr lang="en-US" altLang="zh-CN" i="1">
                            <a:latin typeface="Cambria Math" charset="0"/>
                          </a:rPr>
                        </m:ctrlPr>
                      </m:dPr>
                      <m:e>
                        <m:r>
                          <a:rPr lang="en-US" altLang="zh-CN" i="1">
                            <a:latin typeface="Cambria Math" charset="0"/>
                          </a:rPr>
                          <m:t>0,1</m:t>
                        </m:r>
                      </m:e>
                    </m:d>
                  </m:oMath>
                </a14:m>
                <a:endParaRPr lang="zh-CN" altLang="zh-CN" dirty="0"/>
              </a:p>
            </p:txBody>
          </p:sp>
        </mc:Choice>
        <mc:Fallback xmlns="">
          <p:sp>
            <p:nvSpPr>
              <p:cNvPr id="7" name="文本框 6"/>
              <p:cNvSpPr txBox="1">
                <a:spLocks noRot="1" noChangeAspect="1" noMove="1" noResize="1" noEditPoints="1" noAdjustHandles="1" noChangeArrowheads="1" noChangeShapeType="1" noTextEdit="1"/>
              </p:cNvSpPr>
              <p:nvPr/>
            </p:nvSpPr>
            <p:spPr>
              <a:xfrm>
                <a:off x="1586510" y="4923399"/>
                <a:ext cx="2043252" cy="691087"/>
              </a:xfrm>
              <a:prstGeom prst="rect">
                <a:avLst/>
              </a:prstGeom>
              <a:blipFill rotWithShape="0">
                <a:blip r:embed="rId4"/>
                <a:stretch>
                  <a:fillRect l="-2388" t="-5310" b="-7080"/>
                </a:stretch>
              </a:blipFill>
            </p:spPr>
            <p:txBody>
              <a:bodyPr/>
              <a:lstStyle/>
              <a:p>
                <a:r>
                  <a:rPr lang="zh-CN" altLang="en-US">
                    <a:noFill/>
                  </a:rPr>
                  <a:t> </a:t>
                </a:r>
              </a:p>
            </p:txBody>
          </p:sp>
        </mc:Fallback>
      </mc:AlternateContent>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Tree>
    <p:extLst>
      <p:ext uri="{BB962C8B-B14F-4D97-AF65-F5344CB8AC3E}">
        <p14:creationId xmlns:p14="http://schemas.microsoft.com/office/powerpoint/2010/main" val="700063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27706" y="363187"/>
            <a:ext cx="8576707" cy="707886"/>
          </a:xfrm>
          <a:prstGeom prst="rect">
            <a:avLst/>
          </a:prstGeom>
          <a:noFill/>
        </p:spPr>
        <p:txBody>
          <a:bodyPr wrap="none" rtlCol="0">
            <a:spAutoFit/>
          </a:bodyPr>
          <a:lstStyle/>
          <a:p>
            <a:r>
              <a:rPr kumimoji="1" lang="en-US" altLang="zh-CN" sz="4000" dirty="0" smtClean="0"/>
              <a:t>Programming</a:t>
            </a:r>
            <a:r>
              <a:rPr kumimoji="1" lang="zh-CN" altLang="en-US" sz="4000" dirty="0" smtClean="0"/>
              <a:t> </a:t>
            </a:r>
            <a:r>
              <a:rPr kumimoji="1" lang="en-US" altLang="zh-CN" sz="4000" dirty="0" smtClean="0"/>
              <a:t>Model</a:t>
            </a:r>
            <a:r>
              <a:rPr kumimoji="1" lang="zh-CN" altLang="en-US" sz="4000" dirty="0" smtClean="0"/>
              <a:t> </a:t>
            </a:r>
            <a:r>
              <a:rPr kumimoji="1" lang="en-US" altLang="zh-CN" sz="4000" dirty="0" smtClean="0"/>
              <a:t>and</a:t>
            </a:r>
            <a:r>
              <a:rPr kumimoji="1" lang="zh-CN" altLang="en-US" sz="4000" dirty="0" smtClean="0"/>
              <a:t> </a:t>
            </a:r>
            <a:r>
              <a:rPr kumimoji="1" lang="en-US" altLang="zh-CN" sz="4000" dirty="0" smtClean="0"/>
              <a:t>Basic</a:t>
            </a:r>
            <a:r>
              <a:rPr kumimoji="1" lang="zh-CN" altLang="en-US" sz="4000" dirty="0" smtClean="0"/>
              <a:t> </a:t>
            </a:r>
            <a:r>
              <a:rPr kumimoji="1" lang="en-US" altLang="zh-CN" sz="4000" dirty="0" smtClean="0"/>
              <a:t>Concepts</a:t>
            </a:r>
            <a:endParaRPr kumimoji="1" lang="zh-CN" altLang="en-US" sz="4000"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pic>
        <p:nvPicPr>
          <p:cNvPr id="2" name="图片 1"/>
          <p:cNvPicPr>
            <a:picLocks noChangeAspect="1"/>
          </p:cNvPicPr>
          <p:nvPr/>
        </p:nvPicPr>
        <p:blipFill>
          <a:blip r:embed="rId4"/>
          <a:stretch>
            <a:fillRect/>
          </a:stretch>
        </p:blipFill>
        <p:spPr>
          <a:xfrm>
            <a:off x="3186545" y="1263423"/>
            <a:ext cx="6173588" cy="5331340"/>
          </a:xfrm>
          <a:prstGeom prst="rect">
            <a:avLst/>
          </a:prstGeom>
        </p:spPr>
      </p:pic>
    </p:spTree>
    <p:extLst>
      <p:ext uri="{BB962C8B-B14F-4D97-AF65-F5344CB8AC3E}">
        <p14:creationId xmlns:p14="http://schemas.microsoft.com/office/powerpoint/2010/main" val="6629956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29762" y="-15240"/>
            <a:ext cx="3873176" cy="1107996"/>
          </a:xfrm>
          <a:prstGeom prst="rect">
            <a:avLst/>
          </a:prstGeom>
          <a:noFill/>
        </p:spPr>
        <p:txBody>
          <a:bodyPr wrap="none" rtlCol="0">
            <a:spAutoFit/>
          </a:bodyPr>
          <a:lstStyle/>
          <a:p>
            <a:pPr>
              <a:lnSpc>
                <a:spcPct val="150000"/>
              </a:lnSpc>
            </a:pPr>
            <a:r>
              <a:rPr kumimoji="1" lang="en-US" altLang="zh-CN" sz="4400" dirty="0" smtClean="0"/>
              <a:t>Text-to-Image</a:t>
            </a:r>
            <a:endParaRPr kumimoji="1" lang="zh-CN" altLang="en-US" sz="4400" dirty="0"/>
          </a:p>
        </p:txBody>
      </p:sp>
      <p:sp>
        <p:nvSpPr>
          <p:cNvPr id="5" name="文本框 4"/>
          <p:cNvSpPr txBox="1"/>
          <p:nvPr/>
        </p:nvSpPr>
        <p:spPr>
          <a:xfrm>
            <a:off x="406823" y="791088"/>
            <a:ext cx="1250663" cy="461665"/>
          </a:xfrm>
          <a:prstGeom prst="rect">
            <a:avLst/>
          </a:prstGeom>
          <a:noFill/>
        </p:spPr>
        <p:txBody>
          <a:bodyPr wrap="none" rtlCol="0">
            <a:spAutoFit/>
          </a:bodyPr>
          <a:lstStyle/>
          <a:p>
            <a:r>
              <a:rPr kumimoji="1" lang="en-US" altLang="zh-CN" sz="2400" dirty="0" smtClean="0"/>
              <a:t>Results</a:t>
            </a:r>
            <a:endParaRPr kumimoji="1" lang="zh-CN" altLang="en-US" sz="2400" dirty="0"/>
          </a:p>
        </p:txBody>
      </p:sp>
      <p:sp>
        <p:nvSpPr>
          <p:cNvPr id="6" name="矩形 5"/>
          <p:cNvSpPr/>
          <p:nvPr/>
        </p:nvSpPr>
        <p:spPr>
          <a:xfrm>
            <a:off x="406823" y="5814733"/>
            <a:ext cx="4726880" cy="584775"/>
          </a:xfrm>
          <a:prstGeom prst="rect">
            <a:avLst/>
          </a:prstGeom>
        </p:spPr>
        <p:txBody>
          <a:bodyPr wrap="square">
            <a:spAutoFit/>
          </a:bodyPr>
          <a:lstStyle/>
          <a:p>
            <a:r>
              <a:rPr lang="zh-CN" altLang="en-US" sz="1600" dirty="0" smtClean="0"/>
              <a:t>the </a:t>
            </a:r>
            <a:r>
              <a:rPr lang="zh-CN" altLang="en-US" sz="1600" dirty="0"/>
              <a:t>flower has yellow petals and the center of it is brown</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3703" y="1485481"/>
            <a:ext cx="6946900" cy="81280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3703" y="2346335"/>
            <a:ext cx="6946900" cy="81280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3703" y="3157996"/>
            <a:ext cx="6946900" cy="812800"/>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3703" y="4022958"/>
            <a:ext cx="6946900" cy="812800"/>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3703" y="4861839"/>
            <a:ext cx="6946900" cy="812800"/>
          </a:xfrm>
          <a:prstGeom prst="rect">
            <a:avLst/>
          </a:prstGeom>
        </p:spPr>
      </p:pic>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33703" y="5685210"/>
            <a:ext cx="6946900" cy="812800"/>
          </a:xfrm>
          <a:prstGeom prst="rect">
            <a:avLst/>
          </a:prstGeom>
        </p:spPr>
      </p:pic>
      <p:sp>
        <p:nvSpPr>
          <p:cNvPr id="13" name="矩形 12"/>
          <p:cNvSpPr/>
          <p:nvPr/>
        </p:nvSpPr>
        <p:spPr>
          <a:xfrm>
            <a:off x="406823" y="1526356"/>
            <a:ext cx="4726880" cy="646331"/>
          </a:xfrm>
          <a:prstGeom prst="rect">
            <a:avLst/>
          </a:prstGeom>
        </p:spPr>
        <p:txBody>
          <a:bodyPr wrap="square">
            <a:spAutoFit/>
          </a:bodyPr>
          <a:lstStyle/>
          <a:p>
            <a:r>
              <a:rPr lang="zh-CN" altLang="en-US" dirty="0"/>
              <a:t>the flower shown has yellow anther red pistil and bright red petals</a:t>
            </a:r>
          </a:p>
        </p:txBody>
      </p:sp>
      <p:sp>
        <p:nvSpPr>
          <p:cNvPr id="14" name="矩形 13"/>
          <p:cNvSpPr/>
          <p:nvPr/>
        </p:nvSpPr>
        <p:spPr>
          <a:xfrm>
            <a:off x="406823" y="2385807"/>
            <a:ext cx="4726880" cy="646331"/>
          </a:xfrm>
          <a:prstGeom prst="rect">
            <a:avLst/>
          </a:prstGeom>
        </p:spPr>
        <p:txBody>
          <a:bodyPr wrap="square">
            <a:spAutoFit/>
          </a:bodyPr>
          <a:lstStyle/>
          <a:p>
            <a:r>
              <a:rPr lang="zh-CN" altLang="en-US" dirty="0"/>
              <a:t>this flower has petals that are yellow, white and purple and has dark lines</a:t>
            </a:r>
          </a:p>
        </p:txBody>
      </p:sp>
      <p:sp>
        <p:nvSpPr>
          <p:cNvPr id="15" name="矩形 14"/>
          <p:cNvSpPr/>
          <p:nvPr/>
        </p:nvSpPr>
        <p:spPr>
          <a:xfrm>
            <a:off x="406823" y="3207190"/>
            <a:ext cx="4726880" cy="646331"/>
          </a:xfrm>
          <a:prstGeom prst="rect">
            <a:avLst/>
          </a:prstGeom>
        </p:spPr>
        <p:txBody>
          <a:bodyPr wrap="square">
            <a:spAutoFit/>
          </a:bodyPr>
          <a:lstStyle/>
          <a:p>
            <a:r>
              <a:rPr lang="zh-CN" altLang="en-US"/>
              <a:t>the petals on this flower are white with a yellow center</a:t>
            </a:r>
            <a:endParaRPr lang="zh-CN" altLang="en-US" dirty="0"/>
          </a:p>
        </p:txBody>
      </p:sp>
      <p:sp>
        <p:nvSpPr>
          <p:cNvPr id="16" name="矩形 15"/>
          <p:cNvSpPr/>
          <p:nvPr/>
        </p:nvSpPr>
        <p:spPr>
          <a:xfrm>
            <a:off x="406823" y="4096882"/>
            <a:ext cx="4726880" cy="646331"/>
          </a:xfrm>
          <a:prstGeom prst="rect">
            <a:avLst/>
          </a:prstGeom>
        </p:spPr>
        <p:txBody>
          <a:bodyPr wrap="square">
            <a:spAutoFit/>
          </a:bodyPr>
          <a:lstStyle/>
          <a:p>
            <a:r>
              <a:rPr lang="zh-CN" altLang="en-US"/>
              <a:t>this flower has a lot of small round pink petals</a:t>
            </a:r>
          </a:p>
        </p:txBody>
      </p:sp>
      <p:sp>
        <p:nvSpPr>
          <p:cNvPr id="17" name="矩形 16"/>
          <p:cNvSpPr/>
          <p:nvPr/>
        </p:nvSpPr>
        <p:spPr>
          <a:xfrm>
            <a:off x="406823" y="4872410"/>
            <a:ext cx="4726880" cy="646331"/>
          </a:xfrm>
          <a:prstGeom prst="rect">
            <a:avLst/>
          </a:prstGeom>
        </p:spPr>
        <p:txBody>
          <a:bodyPr wrap="square">
            <a:spAutoFit/>
          </a:bodyPr>
          <a:lstStyle/>
          <a:p>
            <a:r>
              <a:rPr lang="zh-CN" altLang="en-US"/>
              <a:t>this flower is orange in color, and has petals that are ruffled and rounded</a:t>
            </a:r>
            <a:endParaRPr lang="zh-CN" altLang="en-US" dirty="0"/>
          </a:p>
        </p:txBody>
      </p:sp>
    </p:spTree>
    <p:extLst>
      <p:ext uri="{BB962C8B-B14F-4D97-AF65-F5344CB8AC3E}">
        <p14:creationId xmlns:p14="http://schemas.microsoft.com/office/powerpoint/2010/main" val="1123124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71224" y="0"/>
            <a:ext cx="3873176" cy="1107996"/>
          </a:xfrm>
          <a:prstGeom prst="rect">
            <a:avLst/>
          </a:prstGeom>
          <a:noFill/>
        </p:spPr>
        <p:txBody>
          <a:bodyPr wrap="none" rtlCol="0">
            <a:spAutoFit/>
          </a:bodyPr>
          <a:lstStyle/>
          <a:p>
            <a:pPr>
              <a:lnSpc>
                <a:spcPct val="150000"/>
              </a:lnSpc>
            </a:pPr>
            <a:r>
              <a:rPr kumimoji="1" lang="en-US" altLang="zh-CN" sz="4400" dirty="0" smtClean="0"/>
              <a:t>Image-to-Text</a:t>
            </a:r>
            <a:endParaRPr kumimoji="1" lang="zh-CN" altLang="en-US" sz="4400" dirty="0"/>
          </a:p>
        </p:txBody>
      </p:sp>
      <p:sp>
        <p:nvSpPr>
          <p:cNvPr id="5" name="文本框 4"/>
          <p:cNvSpPr txBox="1"/>
          <p:nvPr/>
        </p:nvSpPr>
        <p:spPr>
          <a:xfrm>
            <a:off x="1151467" y="5352169"/>
            <a:ext cx="10769600" cy="1569660"/>
          </a:xfrm>
          <a:prstGeom prst="rect">
            <a:avLst/>
          </a:prstGeom>
          <a:noFill/>
        </p:spPr>
        <p:txBody>
          <a:bodyPr wrap="square" rtlCol="0">
            <a:spAutoFit/>
          </a:bodyPr>
          <a:lstStyle/>
          <a:p>
            <a:r>
              <a:rPr lang="en-US" altLang="zh-CN" sz="1600" dirty="0" err="1"/>
              <a:t>Vinyals</a:t>
            </a:r>
            <a:r>
              <a:rPr lang="en-US" altLang="zh-CN" sz="1600" dirty="0"/>
              <a:t> O, </a:t>
            </a:r>
            <a:r>
              <a:rPr lang="en-US" altLang="zh-CN" sz="1600" dirty="0" err="1"/>
              <a:t>Toshev</a:t>
            </a:r>
            <a:r>
              <a:rPr lang="en-US" altLang="zh-CN" sz="1600" dirty="0"/>
              <a:t> A, </a:t>
            </a:r>
            <a:r>
              <a:rPr lang="en-US" altLang="zh-CN" sz="1600" dirty="0" err="1"/>
              <a:t>Bengio</a:t>
            </a:r>
            <a:r>
              <a:rPr lang="en-US" altLang="zh-CN" sz="1600" dirty="0"/>
              <a:t> S, et al. Show and Tell: Lessons learned from the 2015 MSCOCO Image Captioning Challenge[J]. 2016.</a:t>
            </a:r>
            <a:endParaRPr lang="zh-CN" altLang="en-US" sz="1600" dirty="0" smtClean="0">
              <a:hlinkClick r:id="rId3"/>
            </a:endParaRPr>
          </a:p>
          <a:p>
            <a:r>
              <a:rPr lang="en-US" altLang="zh-CN" sz="1600" dirty="0" smtClean="0">
                <a:hlinkClick r:id="rId3"/>
              </a:rPr>
              <a:t>https</a:t>
            </a:r>
            <a:r>
              <a:rPr lang="en-US" altLang="zh-CN" sz="1600" dirty="0">
                <a:hlinkClick r:id="rId3"/>
              </a:rPr>
              <a:t>://</a:t>
            </a:r>
            <a:r>
              <a:rPr lang="en-US" altLang="zh-CN" sz="1600" dirty="0" smtClean="0">
                <a:hlinkClick r:id="rId3"/>
              </a:rPr>
              <a:t>github.com/tensorflow/models/tree/master/im2txt</a:t>
            </a:r>
            <a:endParaRPr lang="zh-CN" altLang="en-US" sz="1600" dirty="0" smtClean="0"/>
          </a:p>
          <a:p>
            <a:r>
              <a:rPr lang="en-US" altLang="zh-CN" sz="1600" dirty="0" smtClean="0">
                <a:hlinkClick r:id="rId4"/>
              </a:rPr>
              <a:t>https</a:t>
            </a:r>
            <a:r>
              <a:rPr lang="en-US" altLang="zh-CN" sz="1600" dirty="0">
                <a:hlinkClick r:id="rId4"/>
              </a:rPr>
              <a:t>://</a:t>
            </a:r>
            <a:r>
              <a:rPr lang="en-US" altLang="zh-CN" sz="1600" dirty="0" err="1" smtClean="0">
                <a:hlinkClick r:id="rId4"/>
              </a:rPr>
              <a:t>github.com</a:t>
            </a:r>
            <a:r>
              <a:rPr lang="en-US" altLang="zh-CN" sz="1600" dirty="0" smtClean="0">
                <a:hlinkClick r:id="rId4"/>
              </a:rPr>
              <a:t>/</a:t>
            </a:r>
            <a:r>
              <a:rPr lang="en-US" altLang="zh-CN" sz="1600" dirty="0" err="1" smtClean="0">
                <a:hlinkClick r:id="rId4"/>
              </a:rPr>
              <a:t>tensorflow</a:t>
            </a:r>
            <a:r>
              <a:rPr lang="en-US" altLang="zh-CN" sz="1600" dirty="0" smtClean="0">
                <a:hlinkClick r:id="rId4"/>
              </a:rPr>
              <a:t>/models/issues/480</a:t>
            </a:r>
            <a:endParaRPr lang="zh-CN" altLang="en-US" sz="1600" dirty="0" smtClean="0"/>
          </a:p>
          <a:p>
            <a:r>
              <a:rPr lang="en-US" altLang="zh-CN" sz="1600" dirty="0" smtClean="0">
                <a:hlinkClick r:id="rId5"/>
              </a:rPr>
              <a:t>https</a:t>
            </a:r>
            <a:r>
              <a:rPr lang="en-US" altLang="zh-CN" sz="1600" dirty="0">
                <a:hlinkClick r:id="rId5"/>
              </a:rPr>
              <a:t>://</a:t>
            </a:r>
            <a:r>
              <a:rPr lang="en-US" altLang="zh-CN" sz="1600" dirty="0" err="1" smtClean="0">
                <a:hlinkClick r:id="rId5"/>
              </a:rPr>
              <a:t>github.com</a:t>
            </a:r>
            <a:r>
              <a:rPr lang="en-US" altLang="zh-CN" sz="1600" dirty="0" smtClean="0">
                <a:hlinkClick r:id="rId5"/>
              </a:rPr>
              <a:t>/</a:t>
            </a:r>
            <a:r>
              <a:rPr lang="en-US" altLang="zh-CN" sz="1600" dirty="0" err="1" smtClean="0">
                <a:hlinkClick r:id="rId5"/>
              </a:rPr>
              <a:t>tensorflow</a:t>
            </a:r>
            <a:r>
              <a:rPr lang="en-US" altLang="zh-CN" sz="1600" dirty="0" smtClean="0">
                <a:hlinkClick r:id="rId5"/>
              </a:rPr>
              <a:t>/models/pull/485/commits/c6a4f783080c5310ce0e3244daa31af57df12def</a:t>
            </a:r>
            <a:endParaRPr lang="zh-CN" altLang="en-US" sz="1600" dirty="0" smtClean="0"/>
          </a:p>
          <a:p>
            <a:endParaRPr lang="zh-CN" altLang="en-US" sz="1600" dirty="0"/>
          </a:p>
        </p:txBody>
      </p:sp>
      <p:pic>
        <p:nvPicPr>
          <p:cNvPr id="6" name="图片 5"/>
          <p:cNvPicPr>
            <a:picLocks noChangeAspect="1"/>
          </p:cNvPicPr>
          <p:nvPr/>
        </p:nvPicPr>
        <p:blipFill>
          <a:blip r:embed="rId6"/>
          <a:stretch>
            <a:fillRect/>
          </a:stretch>
        </p:blipFill>
        <p:spPr>
          <a:xfrm>
            <a:off x="3871224" y="1255249"/>
            <a:ext cx="3866044" cy="4070902"/>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Tree>
    <p:extLst>
      <p:ext uri="{BB962C8B-B14F-4D97-AF65-F5344CB8AC3E}">
        <p14:creationId xmlns:p14="http://schemas.microsoft.com/office/powerpoint/2010/main" val="18045949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71224" y="0"/>
            <a:ext cx="3873176" cy="1107996"/>
          </a:xfrm>
          <a:prstGeom prst="rect">
            <a:avLst/>
          </a:prstGeom>
          <a:noFill/>
        </p:spPr>
        <p:txBody>
          <a:bodyPr wrap="none" rtlCol="0">
            <a:spAutoFit/>
          </a:bodyPr>
          <a:lstStyle/>
          <a:p>
            <a:pPr>
              <a:lnSpc>
                <a:spcPct val="150000"/>
              </a:lnSpc>
            </a:pPr>
            <a:r>
              <a:rPr kumimoji="1" lang="en-US" altLang="zh-CN" sz="4400" dirty="0" smtClean="0"/>
              <a:t>Image-to-Text</a:t>
            </a:r>
            <a:endParaRPr kumimoji="1" lang="zh-CN" altLang="en-US" sz="4400" dirty="0"/>
          </a:p>
        </p:txBody>
      </p:sp>
      <p:pic>
        <p:nvPicPr>
          <p:cNvPr id="5" name="图片 4"/>
          <p:cNvPicPr>
            <a:picLocks noChangeAspect="1"/>
          </p:cNvPicPr>
          <p:nvPr/>
        </p:nvPicPr>
        <p:blipFill>
          <a:blip r:embed="rId3"/>
          <a:stretch>
            <a:fillRect/>
          </a:stretch>
        </p:blipFill>
        <p:spPr>
          <a:xfrm>
            <a:off x="1275909" y="1146473"/>
            <a:ext cx="4936470" cy="3838378"/>
          </a:xfrm>
          <a:prstGeom prst="rect">
            <a:avLst/>
          </a:prstGeom>
        </p:spPr>
      </p:pic>
      <p:sp>
        <p:nvSpPr>
          <p:cNvPr id="6" name="文本框 5"/>
          <p:cNvSpPr txBox="1"/>
          <p:nvPr/>
        </p:nvSpPr>
        <p:spPr>
          <a:xfrm>
            <a:off x="937491" y="5603555"/>
            <a:ext cx="10329334" cy="1200329"/>
          </a:xfrm>
          <a:prstGeom prst="rect">
            <a:avLst/>
          </a:prstGeom>
          <a:noFill/>
        </p:spPr>
        <p:txBody>
          <a:bodyPr wrap="square" rtlCol="0">
            <a:spAutoFit/>
          </a:bodyPr>
          <a:lstStyle/>
          <a:p>
            <a:r>
              <a:rPr lang="en-US" altLang="zh-CN" dirty="0" err="1"/>
              <a:t>Ioffe</a:t>
            </a:r>
            <a:r>
              <a:rPr lang="en-US" altLang="zh-CN" dirty="0"/>
              <a:t> S, </a:t>
            </a:r>
            <a:r>
              <a:rPr lang="en-US" altLang="zh-CN" dirty="0" err="1"/>
              <a:t>Szegedy</a:t>
            </a:r>
            <a:r>
              <a:rPr lang="en-US" altLang="zh-CN" dirty="0"/>
              <a:t> C. Batch normalization: Accelerating deep network training by reducing internal covariate shift[J]. </a:t>
            </a:r>
            <a:r>
              <a:rPr lang="en-US" altLang="zh-CN" dirty="0" err="1"/>
              <a:t>arXiv</a:t>
            </a:r>
            <a:r>
              <a:rPr lang="en-US" altLang="zh-CN" dirty="0"/>
              <a:t> preprint arXiv:1502.03167, 2015</a:t>
            </a:r>
            <a:r>
              <a:rPr lang="en-US" altLang="zh-CN" dirty="0" smtClean="0"/>
              <a:t>.</a:t>
            </a:r>
            <a:endParaRPr lang="zh-CN" altLang="en-US" dirty="0" smtClean="0"/>
          </a:p>
          <a:p>
            <a:r>
              <a:rPr kumimoji="1" lang="en-US" altLang="zh-CN" dirty="0"/>
              <a:t>Deep Visual-Semantic Alignments for Generating Image Descriptions</a:t>
            </a:r>
            <a:br>
              <a:rPr kumimoji="1" lang="en-US" altLang="zh-CN" dirty="0"/>
            </a:br>
            <a:r>
              <a:rPr kumimoji="1" lang="en-US" altLang="zh-CN" dirty="0"/>
              <a:t>Andrej </a:t>
            </a:r>
            <a:r>
              <a:rPr kumimoji="1" lang="en-US" altLang="zh-CN" dirty="0" err="1"/>
              <a:t>Karpathy</a:t>
            </a:r>
            <a:r>
              <a:rPr kumimoji="1" lang="en-US" altLang="zh-CN" dirty="0"/>
              <a:t>, Li </a:t>
            </a:r>
            <a:r>
              <a:rPr kumimoji="1" lang="en-US" altLang="zh-CN" dirty="0" err="1"/>
              <a:t>Fei-Fei</a:t>
            </a:r>
            <a:endParaRPr kumimoji="1" lang="zh-CN" altLang="en-US" dirty="0"/>
          </a:p>
        </p:txBody>
      </p:sp>
      <p:pic>
        <p:nvPicPr>
          <p:cNvPr id="7" name="图片 6"/>
          <p:cNvPicPr>
            <a:picLocks noChangeAspect="1"/>
          </p:cNvPicPr>
          <p:nvPr/>
        </p:nvPicPr>
        <p:blipFill>
          <a:blip r:embed="rId4"/>
          <a:stretch>
            <a:fillRect/>
          </a:stretch>
        </p:blipFill>
        <p:spPr>
          <a:xfrm>
            <a:off x="8308679" y="4199862"/>
            <a:ext cx="2148994" cy="605351"/>
          </a:xfrm>
          <a:prstGeom prst="rect">
            <a:avLst/>
          </a:prstGeom>
        </p:spPr>
      </p:pic>
      <p:pic>
        <p:nvPicPr>
          <p:cNvPr id="8" name="图片 7"/>
          <p:cNvPicPr>
            <a:picLocks noChangeAspect="1"/>
          </p:cNvPicPr>
          <p:nvPr/>
        </p:nvPicPr>
        <p:blipFill>
          <a:blip r:embed="rId5"/>
          <a:stretch>
            <a:fillRect/>
          </a:stretch>
        </p:blipFill>
        <p:spPr>
          <a:xfrm>
            <a:off x="7340108" y="2962376"/>
            <a:ext cx="4086137" cy="972032"/>
          </a:xfrm>
          <a:prstGeom prst="rect">
            <a:avLst/>
          </a:prstGeom>
        </p:spPr>
      </p:pic>
      <p:pic>
        <p:nvPicPr>
          <p:cNvPr id="9" name="图片 8"/>
          <p:cNvPicPr>
            <a:picLocks noChangeAspect="1"/>
          </p:cNvPicPr>
          <p:nvPr/>
        </p:nvPicPr>
        <p:blipFill>
          <a:blip r:embed="rId6"/>
          <a:stretch>
            <a:fillRect/>
          </a:stretch>
        </p:blipFill>
        <p:spPr>
          <a:xfrm>
            <a:off x="7713587" y="1107996"/>
            <a:ext cx="3339181" cy="652260"/>
          </a:xfrm>
          <a:prstGeom prst="rect">
            <a:avLst/>
          </a:prstGeom>
        </p:spPr>
      </p:pic>
      <p:pic>
        <p:nvPicPr>
          <p:cNvPr id="10" name="图片 9"/>
          <p:cNvPicPr>
            <a:picLocks noChangeAspect="1"/>
          </p:cNvPicPr>
          <p:nvPr/>
        </p:nvPicPr>
        <p:blipFill>
          <a:blip r:embed="rId7"/>
          <a:stretch>
            <a:fillRect/>
          </a:stretch>
        </p:blipFill>
        <p:spPr>
          <a:xfrm>
            <a:off x="7340108" y="1971065"/>
            <a:ext cx="4086137" cy="808023"/>
          </a:xfrm>
          <a:prstGeom prst="rect">
            <a:avLst/>
          </a:prstGeom>
        </p:spPr>
      </p:pic>
    </p:spTree>
    <p:extLst>
      <p:ext uri="{BB962C8B-B14F-4D97-AF65-F5344CB8AC3E}">
        <p14:creationId xmlns:p14="http://schemas.microsoft.com/office/powerpoint/2010/main" val="18925937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 y="3890225"/>
            <a:ext cx="5976142" cy="81492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976141" cy="3987207"/>
          </a:xfrm>
          <a:prstGeom prst="rect">
            <a:avLst/>
          </a:prstGeom>
        </p:spPr>
      </p:pic>
      <p:pic>
        <p:nvPicPr>
          <p:cNvPr id="6" name="图片 5"/>
          <p:cNvPicPr>
            <a:picLocks noChangeAspect="1"/>
          </p:cNvPicPr>
          <p:nvPr/>
        </p:nvPicPr>
        <p:blipFill>
          <a:blip r:embed="rId5"/>
          <a:stretch>
            <a:fillRect/>
          </a:stretch>
        </p:blipFill>
        <p:spPr>
          <a:xfrm>
            <a:off x="5976141" y="5814010"/>
            <a:ext cx="6167035" cy="853744"/>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6141" y="1993602"/>
            <a:ext cx="6167036" cy="3854397"/>
          </a:xfrm>
          <a:prstGeom prst="rect">
            <a:avLst/>
          </a:prstGeom>
        </p:spPr>
      </p:pic>
    </p:spTree>
    <p:extLst>
      <p:ext uri="{BB962C8B-B14F-4D97-AF65-F5344CB8AC3E}">
        <p14:creationId xmlns:p14="http://schemas.microsoft.com/office/powerpoint/2010/main" val="7630612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29762" y="-15240"/>
            <a:ext cx="4985980" cy="1107996"/>
          </a:xfrm>
          <a:prstGeom prst="rect">
            <a:avLst/>
          </a:prstGeom>
          <a:noFill/>
        </p:spPr>
        <p:txBody>
          <a:bodyPr wrap="none" rtlCol="0">
            <a:spAutoFit/>
          </a:bodyPr>
          <a:lstStyle/>
          <a:p>
            <a:pPr>
              <a:lnSpc>
                <a:spcPct val="150000"/>
              </a:lnSpc>
            </a:pPr>
            <a:r>
              <a:rPr kumimoji="1" lang="en-US" altLang="zh-CN" sz="4400" dirty="0" err="1" smtClean="0"/>
              <a:t>TFLearn</a:t>
            </a:r>
            <a:r>
              <a:rPr kumimoji="1" lang="zh-CN" altLang="en-US" sz="4400" dirty="0" smtClean="0"/>
              <a:t> </a:t>
            </a:r>
            <a:r>
              <a:rPr kumimoji="1" lang="en-US" altLang="zh-CN" sz="4400" dirty="0" smtClean="0"/>
              <a:t>Introduction</a:t>
            </a:r>
            <a:endParaRPr kumimoji="1" lang="zh-CN" altLang="en-US" sz="44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pic>
        <p:nvPicPr>
          <p:cNvPr id="8" name="图片 7"/>
          <p:cNvPicPr>
            <a:picLocks noChangeAspect="1"/>
          </p:cNvPicPr>
          <p:nvPr/>
        </p:nvPicPr>
        <p:blipFill>
          <a:blip r:embed="rId3"/>
          <a:stretch>
            <a:fillRect/>
          </a:stretch>
        </p:blipFill>
        <p:spPr>
          <a:xfrm>
            <a:off x="1828819" y="2173501"/>
            <a:ext cx="8643284" cy="1488795"/>
          </a:xfrm>
          <a:prstGeom prst="rect">
            <a:avLst/>
          </a:prstGeom>
        </p:spPr>
      </p:pic>
      <p:pic>
        <p:nvPicPr>
          <p:cNvPr id="9" name="图片 8"/>
          <p:cNvPicPr>
            <a:picLocks noChangeAspect="1"/>
          </p:cNvPicPr>
          <p:nvPr/>
        </p:nvPicPr>
        <p:blipFill>
          <a:blip r:embed="rId4"/>
          <a:stretch>
            <a:fillRect/>
          </a:stretch>
        </p:blipFill>
        <p:spPr>
          <a:xfrm>
            <a:off x="3463636" y="5018378"/>
            <a:ext cx="6109854" cy="305493"/>
          </a:xfrm>
          <a:prstGeom prst="rect">
            <a:avLst/>
          </a:prstGeom>
        </p:spPr>
      </p:pic>
      <p:sp>
        <p:nvSpPr>
          <p:cNvPr id="10" name="上下箭头 9"/>
          <p:cNvSpPr/>
          <p:nvPr/>
        </p:nvSpPr>
        <p:spPr>
          <a:xfrm>
            <a:off x="6033931" y="3732261"/>
            <a:ext cx="484632" cy="121615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68803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29762" y="-15240"/>
            <a:ext cx="4068230" cy="1107996"/>
          </a:xfrm>
          <a:prstGeom prst="rect">
            <a:avLst/>
          </a:prstGeom>
          <a:noFill/>
        </p:spPr>
        <p:txBody>
          <a:bodyPr wrap="none" rtlCol="0">
            <a:spAutoFit/>
          </a:bodyPr>
          <a:lstStyle/>
          <a:p>
            <a:pPr>
              <a:lnSpc>
                <a:spcPct val="150000"/>
              </a:lnSpc>
            </a:pPr>
            <a:r>
              <a:rPr kumimoji="1" lang="en-US" altLang="zh-CN" sz="4400" dirty="0" err="1" smtClean="0"/>
              <a:t>TFLearn</a:t>
            </a:r>
            <a:r>
              <a:rPr kumimoji="1" lang="zh-CN" altLang="en-US" sz="4400" dirty="0" smtClean="0"/>
              <a:t> </a:t>
            </a:r>
            <a:r>
              <a:rPr kumimoji="1" lang="en-US" altLang="zh-CN" sz="4400" dirty="0" smtClean="0"/>
              <a:t>Example</a:t>
            </a:r>
            <a:endParaRPr kumimoji="1" lang="zh-CN" altLang="en-US" sz="4400" dirty="0"/>
          </a:p>
        </p:txBody>
      </p:sp>
      <p:pic>
        <p:nvPicPr>
          <p:cNvPr id="5" name="图片 4"/>
          <p:cNvPicPr>
            <a:picLocks noChangeAspect="1"/>
          </p:cNvPicPr>
          <p:nvPr/>
        </p:nvPicPr>
        <p:blipFill>
          <a:blip r:embed="rId2"/>
          <a:stretch>
            <a:fillRect/>
          </a:stretch>
        </p:blipFill>
        <p:spPr>
          <a:xfrm>
            <a:off x="413703" y="1092756"/>
            <a:ext cx="3981063" cy="5500255"/>
          </a:xfrm>
          <a:prstGeom prst="rect">
            <a:avLst/>
          </a:prstGeom>
        </p:spPr>
      </p:pic>
      <p:pic>
        <p:nvPicPr>
          <p:cNvPr id="6" name="图片 5"/>
          <p:cNvPicPr>
            <a:picLocks noChangeAspect="1"/>
          </p:cNvPicPr>
          <p:nvPr/>
        </p:nvPicPr>
        <p:blipFill>
          <a:blip r:embed="rId3"/>
          <a:stretch>
            <a:fillRect/>
          </a:stretch>
        </p:blipFill>
        <p:spPr>
          <a:xfrm>
            <a:off x="8418423" y="1092756"/>
            <a:ext cx="3667979" cy="5612550"/>
          </a:xfrm>
          <a:prstGeom prst="rect">
            <a:avLst/>
          </a:prstGeom>
        </p:spPr>
      </p:pic>
      <p:pic>
        <p:nvPicPr>
          <p:cNvPr id="7" name="图片 6"/>
          <p:cNvPicPr>
            <a:picLocks noChangeAspect="1"/>
          </p:cNvPicPr>
          <p:nvPr/>
        </p:nvPicPr>
        <p:blipFill>
          <a:blip r:embed="rId4"/>
          <a:stretch>
            <a:fillRect/>
          </a:stretch>
        </p:blipFill>
        <p:spPr>
          <a:xfrm>
            <a:off x="3095269" y="1856509"/>
            <a:ext cx="6309567" cy="3794392"/>
          </a:xfrm>
          <a:prstGeom prst="rect">
            <a:avLst/>
          </a:prstGeom>
        </p:spPr>
      </p:pic>
    </p:spTree>
    <p:extLst>
      <p:ext uri="{BB962C8B-B14F-4D97-AF65-F5344CB8AC3E}">
        <p14:creationId xmlns:p14="http://schemas.microsoft.com/office/powerpoint/2010/main" val="186780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45819" y="1554171"/>
            <a:ext cx="3474182" cy="2585323"/>
          </a:xfrm>
          <a:prstGeom prst="rect">
            <a:avLst/>
          </a:prstGeom>
          <a:noFill/>
        </p:spPr>
        <p:txBody>
          <a:bodyPr wrap="square" lIns="91440" tIns="45720" rIns="91440" bIns="45720">
            <a:spAutoFit/>
          </a:bodyPr>
          <a:lstStyle/>
          <a:p>
            <a:pPr algn="ctr"/>
            <a:r>
              <a:rPr lang="en-US" altLang="zh-CN"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THANKS</a:t>
            </a:r>
            <a:endParaRPr lang="zh-CN" alt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r>
              <a:rPr lang="en-US" altLang="zh-CN"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&amp;</a:t>
            </a:r>
            <a:endParaRPr lang="zh-CN" altLang="en-US"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r>
              <a:rPr lang="en-US" altLang="zh-CN"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QA</a:t>
            </a:r>
            <a:endParaRPr lang="zh-CN" alt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Tree>
    <p:extLst>
      <p:ext uri="{BB962C8B-B14F-4D97-AF65-F5344CB8AC3E}">
        <p14:creationId xmlns:p14="http://schemas.microsoft.com/office/powerpoint/2010/main" val="12941885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27706" y="363187"/>
            <a:ext cx="8576707" cy="707886"/>
          </a:xfrm>
          <a:prstGeom prst="rect">
            <a:avLst/>
          </a:prstGeom>
          <a:noFill/>
        </p:spPr>
        <p:txBody>
          <a:bodyPr wrap="none" rtlCol="0">
            <a:spAutoFit/>
          </a:bodyPr>
          <a:lstStyle/>
          <a:p>
            <a:r>
              <a:rPr kumimoji="1" lang="en-US" altLang="zh-CN" sz="4000" dirty="0" smtClean="0"/>
              <a:t>Programming</a:t>
            </a:r>
            <a:r>
              <a:rPr kumimoji="1" lang="zh-CN" altLang="en-US" sz="4000" dirty="0" smtClean="0"/>
              <a:t> </a:t>
            </a:r>
            <a:r>
              <a:rPr kumimoji="1" lang="en-US" altLang="zh-CN" sz="4000" dirty="0" smtClean="0"/>
              <a:t>Model</a:t>
            </a:r>
            <a:r>
              <a:rPr kumimoji="1" lang="zh-CN" altLang="en-US" sz="4000" dirty="0" smtClean="0"/>
              <a:t> </a:t>
            </a:r>
            <a:r>
              <a:rPr kumimoji="1" lang="en-US" altLang="zh-CN" sz="4000" dirty="0" smtClean="0"/>
              <a:t>and</a:t>
            </a:r>
            <a:r>
              <a:rPr kumimoji="1" lang="zh-CN" altLang="en-US" sz="4000" dirty="0" smtClean="0"/>
              <a:t> </a:t>
            </a:r>
            <a:r>
              <a:rPr kumimoji="1" lang="en-US" altLang="zh-CN" sz="4000" dirty="0" smtClean="0"/>
              <a:t>Basic</a:t>
            </a:r>
            <a:r>
              <a:rPr kumimoji="1" lang="zh-CN" altLang="en-US" sz="4000" dirty="0" smtClean="0"/>
              <a:t> </a:t>
            </a:r>
            <a:r>
              <a:rPr kumimoji="1" lang="en-US" altLang="zh-CN" sz="4000" dirty="0" smtClean="0"/>
              <a:t>Concepts</a:t>
            </a:r>
            <a:endParaRPr kumimoji="1" lang="zh-CN" altLang="en-US" sz="4000"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
        <p:nvSpPr>
          <p:cNvPr id="3" name="文本框 2"/>
          <p:cNvSpPr txBox="1"/>
          <p:nvPr/>
        </p:nvSpPr>
        <p:spPr>
          <a:xfrm>
            <a:off x="1565564" y="1894748"/>
            <a:ext cx="6234545" cy="2308324"/>
          </a:xfrm>
          <a:prstGeom prst="rect">
            <a:avLst/>
          </a:prstGeom>
          <a:noFill/>
        </p:spPr>
        <p:txBody>
          <a:bodyPr wrap="square" rtlCol="0">
            <a:spAutoFit/>
          </a:bodyPr>
          <a:lstStyle/>
          <a:p>
            <a:pPr marL="342900" indent="-342900">
              <a:lnSpc>
                <a:spcPct val="150000"/>
              </a:lnSpc>
              <a:buFont typeface="+mj-lt"/>
              <a:buAutoNum type="arabicPeriod"/>
            </a:pPr>
            <a:r>
              <a:rPr kumimoji="1" lang="en-US" altLang="zh-CN" sz="3200" dirty="0" smtClean="0"/>
              <a:t>Operations</a:t>
            </a:r>
            <a:r>
              <a:rPr kumimoji="1" lang="zh-CN" altLang="en-US" sz="3200" dirty="0" smtClean="0"/>
              <a:t> </a:t>
            </a:r>
            <a:r>
              <a:rPr kumimoji="1" lang="en-US" altLang="zh-CN" sz="3200" dirty="0" smtClean="0"/>
              <a:t>and</a:t>
            </a:r>
            <a:r>
              <a:rPr kumimoji="1" lang="zh-CN" altLang="en-US" sz="3200" dirty="0" smtClean="0"/>
              <a:t> </a:t>
            </a:r>
            <a:r>
              <a:rPr kumimoji="1" lang="en-US" altLang="zh-CN" sz="3200" dirty="0" smtClean="0"/>
              <a:t>Kernels</a:t>
            </a:r>
            <a:endParaRPr kumimoji="1" lang="zh-CN" altLang="en-US" sz="3200" dirty="0" smtClean="0"/>
          </a:p>
          <a:p>
            <a:pPr marL="342900" indent="-342900">
              <a:lnSpc>
                <a:spcPct val="150000"/>
              </a:lnSpc>
              <a:buFont typeface="+mj-lt"/>
              <a:buAutoNum type="arabicPeriod"/>
            </a:pPr>
            <a:r>
              <a:rPr kumimoji="1" lang="en-US" altLang="zh-CN" sz="3200" dirty="0" smtClean="0"/>
              <a:t>Sessions</a:t>
            </a:r>
            <a:endParaRPr kumimoji="1" lang="zh-CN" altLang="en-US" sz="3200" dirty="0" smtClean="0"/>
          </a:p>
          <a:p>
            <a:pPr marL="342900" indent="-342900">
              <a:lnSpc>
                <a:spcPct val="150000"/>
              </a:lnSpc>
              <a:buFont typeface="+mj-lt"/>
              <a:buAutoNum type="arabicPeriod"/>
            </a:pPr>
            <a:r>
              <a:rPr kumimoji="1" lang="en-US" altLang="zh-CN" sz="3200" dirty="0" smtClean="0"/>
              <a:t>Variables</a:t>
            </a:r>
            <a:endParaRPr kumimoji="1" lang="zh-CN" altLang="en-US" sz="3200" dirty="0" smtClean="0"/>
          </a:p>
        </p:txBody>
      </p:sp>
    </p:spTree>
    <p:extLst>
      <p:ext uri="{BB962C8B-B14F-4D97-AF65-F5344CB8AC3E}">
        <p14:creationId xmlns:p14="http://schemas.microsoft.com/office/powerpoint/2010/main" val="8377484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27706" y="363187"/>
            <a:ext cx="8576707" cy="707886"/>
          </a:xfrm>
          <a:prstGeom prst="rect">
            <a:avLst/>
          </a:prstGeom>
          <a:noFill/>
        </p:spPr>
        <p:txBody>
          <a:bodyPr wrap="none" rtlCol="0">
            <a:spAutoFit/>
          </a:bodyPr>
          <a:lstStyle/>
          <a:p>
            <a:r>
              <a:rPr kumimoji="1" lang="en-US" altLang="zh-CN" sz="4000" dirty="0" smtClean="0"/>
              <a:t>Programming</a:t>
            </a:r>
            <a:r>
              <a:rPr kumimoji="1" lang="zh-CN" altLang="en-US" sz="4000" dirty="0" smtClean="0"/>
              <a:t> </a:t>
            </a:r>
            <a:r>
              <a:rPr kumimoji="1" lang="en-US" altLang="zh-CN" sz="4000" dirty="0" smtClean="0"/>
              <a:t>Model</a:t>
            </a:r>
            <a:r>
              <a:rPr kumimoji="1" lang="zh-CN" altLang="en-US" sz="4000" dirty="0" smtClean="0"/>
              <a:t> </a:t>
            </a:r>
            <a:r>
              <a:rPr kumimoji="1" lang="en-US" altLang="zh-CN" sz="4000" dirty="0" smtClean="0"/>
              <a:t>and</a:t>
            </a:r>
            <a:r>
              <a:rPr kumimoji="1" lang="zh-CN" altLang="en-US" sz="4000" dirty="0" smtClean="0"/>
              <a:t> </a:t>
            </a:r>
            <a:r>
              <a:rPr kumimoji="1" lang="en-US" altLang="zh-CN" sz="4000" dirty="0" smtClean="0"/>
              <a:t>Basic</a:t>
            </a:r>
            <a:r>
              <a:rPr kumimoji="1" lang="zh-CN" altLang="en-US" sz="4000" dirty="0" smtClean="0"/>
              <a:t> </a:t>
            </a:r>
            <a:r>
              <a:rPr kumimoji="1" lang="en-US" altLang="zh-CN" sz="4000" dirty="0" smtClean="0"/>
              <a:t>Concepts</a:t>
            </a:r>
            <a:endParaRPr kumimoji="1" lang="zh-CN" altLang="en-US" sz="4000"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
        <p:nvSpPr>
          <p:cNvPr id="2" name="文本框 1"/>
          <p:cNvSpPr txBox="1"/>
          <p:nvPr/>
        </p:nvSpPr>
        <p:spPr>
          <a:xfrm>
            <a:off x="1524000" y="2204179"/>
            <a:ext cx="10283521" cy="1200329"/>
          </a:xfrm>
          <a:prstGeom prst="rect">
            <a:avLst/>
          </a:prstGeom>
          <a:noFill/>
        </p:spPr>
        <p:txBody>
          <a:bodyPr wrap="none" rtlCol="0">
            <a:spAutoFit/>
          </a:bodyPr>
          <a:lstStyle/>
          <a:p>
            <a:r>
              <a:rPr kumimoji="1" lang="en-US" altLang="zh-CN" dirty="0" smtClean="0"/>
              <a:t>Operation:</a:t>
            </a:r>
            <a:r>
              <a:rPr kumimoji="1" lang="zh-CN" altLang="en-US" dirty="0" smtClean="0"/>
              <a:t> </a:t>
            </a:r>
            <a:r>
              <a:rPr kumimoji="1" lang="en-US" altLang="zh-CN" dirty="0" smtClean="0"/>
              <a:t>An</a:t>
            </a:r>
            <a:r>
              <a:rPr kumimoji="1" lang="zh-CN" altLang="en-US" dirty="0" smtClean="0"/>
              <a:t> </a:t>
            </a:r>
            <a:r>
              <a:rPr kumimoji="1" lang="en-US" altLang="zh-CN" dirty="0" smtClean="0"/>
              <a:t>abstract</a:t>
            </a:r>
            <a:r>
              <a:rPr kumimoji="1" lang="zh-CN" altLang="en-US" dirty="0" smtClean="0"/>
              <a:t> </a:t>
            </a:r>
            <a:r>
              <a:rPr kumimoji="1" lang="en-US" altLang="zh-CN" dirty="0" smtClean="0"/>
              <a:t>computation,</a:t>
            </a:r>
            <a:r>
              <a:rPr kumimoji="1" lang="zh-CN" altLang="en-US" dirty="0" smtClean="0"/>
              <a:t> </a:t>
            </a:r>
            <a:r>
              <a:rPr kumimoji="1" lang="en-US" altLang="zh-CN" dirty="0" smtClean="0"/>
              <a:t>can</a:t>
            </a:r>
            <a:r>
              <a:rPr kumimoji="1" lang="zh-CN" altLang="en-US" dirty="0" smtClean="0"/>
              <a:t> </a:t>
            </a:r>
            <a:r>
              <a:rPr kumimoji="1" lang="en-US" altLang="zh-CN" dirty="0" smtClean="0"/>
              <a:t>have</a:t>
            </a:r>
            <a:r>
              <a:rPr kumimoji="1" lang="zh-CN" altLang="en-US" dirty="0" smtClean="0"/>
              <a:t> </a:t>
            </a:r>
            <a:r>
              <a:rPr kumimoji="1" lang="en-US" altLang="zh-CN" dirty="0" smtClean="0"/>
              <a:t>attributes</a:t>
            </a:r>
            <a:endParaRPr kumimoji="1" lang="zh-CN" altLang="en-US" dirty="0" smtClean="0"/>
          </a:p>
          <a:p>
            <a:r>
              <a:rPr kumimoji="1" lang="en-US" altLang="zh-CN" dirty="0" smtClean="0"/>
              <a:t>Kernel:</a:t>
            </a:r>
            <a:r>
              <a:rPr kumimoji="1" lang="zh-CN" altLang="en-US" dirty="0" smtClean="0"/>
              <a:t> </a:t>
            </a:r>
            <a:r>
              <a:rPr kumimoji="1" lang="en-US" altLang="zh-CN" dirty="0" smtClean="0"/>
              <a:t>A</a:t>
            </a:r>
            <a:r>
              <a:rPr kumimoji="1" lang="zh-CN" altLang="en-US" dirty="0" smtClean="0"/>
              <a:t> </a:t>
            </a:r>
            <a:r>
              <a:rPr kumimoji="1" lang="en-US" altLang="zh-CN" dirty="0" smtClean="0"/>
              <a:t>particular</a:t>
            </a:r>
            <a:r>
              <a:rPr kumimoji="1" lang="zh-CN" altLang="en-US" dirty="0" smtClean="0"/>
              <a:t> </a:t>
            </a:r>
            <a:r>
              <a:rPr kumimoji="1" lang="en-US" altLang="zh-CN" dirty="0" smtClean="0"/>
              <a:t>implementation</a:t>
            </a:r>
            <a:r>
              <a:rPr kumimoji="1" lang="zh-CN" altLang="en-US" dirty="0" smtClean="0"/>
              <a:t> </a:t>
            </a:r>
            <a:r>
              <a:rPr kumimoji="1" lang="en-US" altLang="zh-CN" dirty="0" smtClean="0"/>
              <a:t>of</a:t>
            </a:r>
            <a:r>
              <a:rPr kumimoji="1" lang="zh-CN" altLang="en-US" dirty="0" smtClean="0"/>
              <a:t> </a:t>
            </a:r>
            <a:r>
              <a:rPr kumimoji="1" lang="en-US" altLang="zh-CN" dirty="0" smtClean="0"/>
              <a:t>an</a:t>
            </a:r>
            <a:r>
              <a:rPr kumimoji="1" lang="zh-CN" altLang="en-US" dirty="0" smtClean="0"/>
              <a:t> </a:t>
            </a:r>
            <a:r>
              <a:rPr kumimoji="1" lang="en-US" altLang="zh-CN" dirty="0" smtClean="0"/>
              <a:t>operation</a:t>
            </a:r>
            <a:r>
              <a:rPr kumimoji="1" lang="zh-CN" altLang="en-US" dirty="0" smtClean="0"/>
              <a:t> </a:t>
            </a:r>
            <a:r>
              <a:rPr kumimoji="1" lang="en-US" altLang="zh-CN" dirty="0" smtClean="0"/>
              <a:t>that</a:t>
            </a:r>
            <a:r>
              <a:rPr kumimoji="1" lang="zh-CN" altLang="en-US" dirty="0" smtClean="0"/>
              <a:t> </a:t>
            </a:r>
            <a:r>
              <a:rPr kumimoji="1" lang="en-US" altLang="zh-CN" dirty="0" smtClean="0"/>
              <a:t>can</a:t>
            </a:r>
            <a:r>
              <a:rPr kumimoji="1" lang="zh-CN" altLang="en-US" dirty="0" smtClean="0"/>
              <a:t> </a:t>
            </a:r>
            <a:r>
              <a:rPr kumimoji="1" lang="en-US" altLang="zh-CN" dirty="0" smtClean="0"/>
              <a:t>be</a:t>
            </a:r>
            <a:r>
              <a:rPr kumimoji="1" lang="zh-CN" altLang="en-US" dirty="0" smtClean="0"/>
              <a:t> </a:t>
            </a:r>
            <a:r>
              <a:rPr kumimoji="1" lang="en-US" altLang="zh-CN" dirty="0" smtClean="0"/>
              <a:t>run</a:t>
            </a:r>
            <a:r>
              <a:rPr kumimoji="1" lang="zh-CN" altLang="en-US" dirty="0" smtClean="0"/>
              <a:t> </a:t>
            </a:r>
            <a:r>
              <a:rPr kumimoji="1" lang="en-US" altLang="zh-CN" dirty="0" smtClean="0"/>
              <a:t>a</a:t>
            </a:r>
            <a:r>
              <a:rPr kumimoji="1" lang="zh-CN" altLang="en-US" dirty="0" smtClean="0"/>
              <a:t> </a:t>
            </a:r>
            <a:r>
              <a:rPr kumimoji="1" lang="en-US" altLang="zh-CN" dirty="0" smtClean="0"/>
              <a:t>particular</a:t>
            </a:r>
            <a:r>
              <a:rPr kumimoji="1" lang="zh-CN" altLang="en-US" dirty="0" smtClean="0"/>
              <a:t> </a:t>
            </a:r>
            <a:r>
              <a:rPr kumimoji="1" lang="en-US" altLang="zh-CN" dirty="0" smtClean="0"/>
              <a:t>type</a:t>
            </a:r>
            <a:r>
              <a:rPr kumimoji="1" lang="zh-CN" altLang="en-US" dirty="0" smtClean="0"/>
              <a:t> </a:t>
            </a:r>
            <a:r>
              <a:rPr kumimoji="1" lang="en-US" altLang="zh-CN" dirty="0" smtClean="0"/>
              <a:t>of</a:t>
            </a:r>
            <a:r>
              <a:rPr kumimoji="1" lang="zh-CN" altLang="en-US" dirty="0" smtClean="0"/>
              <a:t> </a:t>
            </a:r>
            <a:r>
              <a:rPr kumimoji="1" lang="en-US" altLang="zh-CN" dirty="0" smtClean="0"/>
              <a:t>device(CPU</a:t>
            </a:r>
            <a:r>
              <a:rPr kumimoji="1" lang="zh-CN" altLang="en-US" dirty="0" smtClean="0"/>
              <a:t> </a:t>
            </a:r>
            <a:r>
              <a:rPr kumimoji="1" lang="en-US" altLang="zh-CN" dirty="0" smtClean="0"/>
              <a:t>or</a:t>
            </a:r>
            <a:r>
              <a:rPr kumimoji="1" lang="zh-CN" altLang="en-US" dirty="0" smtClean="0"/>
              <a:t> </a:t>
            </a:r>
            <a:r>
              <a:rPr kumimoji="1" lang="en-US" altLang="zh-CN" dirty="0" smtClean="0"/>
              <a:t>GPU)</a:t>
            </a:r>
            <a:endParaRPr kumimoji="1" lang="zh-CN" altLang="en-US" dirty="0" smtClean="0"/>
          </a:p>
          <a:p>
            <a:r>
              <a:rPr kumimoji="1" lang="en-US" altLang="zh-CN" dirty="0" smtClean="0"/>
              <a:t>Sessions:</a:t>
            </a:r>
            <a:r>
              <a:rPr kumimoji="1" lang="zh-CN" altLang="en-US" dirty="0" smtClean="0"/>
              <a:t> </a:t>
            </a:r>
            <a:r>
              <a:rPr kumimoji="1" lang="en-US" altLang="zh-CN" dirty="0" smtClean="0"/>
              <a:t>Interact</a:t>
            </a:r>
            <a:r>
              <a:rPr kumimoji="1" lang="zh-CN" altLang="en-US" dirty="0"/>
              <a:t> </a:t>
            </a:r>
            <a:r>
              <a:rPr kumimoji="1" lang="en-US" altLang="zh-CN" dirty="0" smtClean="0"/>
              <a:t>with</a:t>
            </a:r>
            <a:r>
              <a:rPr kumimoji="1" lang="zh-CN" altLang="en-US" dirty="0" smtClean="0"/>
              <a:t> </a:t>
            </a:r>
            <a:r>
              <a:rPr kumimoji="1" lang="en-US" altLang="zh-CN" dirty="0" smtClean="0"/>
              <a:t>the</a:t>
            </a:r>
            <a:r>
              <a:rPr kumimoji="1" lang="zh-CN" altLang="en-US" dirty="0" smtClean="0"/>
              <a:t> </a:t>
            </a:r>
            <a:r>
              <a:rPr kumimoji="1" lang="en-US" altLang="zh-CN" dirty="0" err="1" smtClean="0"/>
              <a:t>TensorFlow</a:t>
            </a:r>
            <a:r>
              <a:rPr kumimoji="1" lang="zh-CN" altLang="en-US" dirty="0" smtClean="0"/>
              <a:t> </a:t>
            </a:r>
            <a:r>
              <a:rPr kumimoji="1" lang="en-US" altLang="zh-CN" dirty="0" smtClean="0"/>
              <a:t>system,</a:t>
            </a:r>
            <a:r>
              <a:rPr kumimoji="1" lang="zh-CN" altLang="en-US" dirty="0" smtClean="0"/>
              <a:t> </a:t>
            </a:r>
            <a:r>
              <a:rPr kumimoji="1" lang="en-US" altLang="zh-CN" dirty="0" smtClean="0"/>
              <a:t>Run</a:t>
            </a:r>
            <a:r>
              <a:rPr kumimoji="1" lang="zh-CN" altLang="en-US" dirty="0" smtClean="0"/>
              <a:t> </a:t>
            </a:r>
            <a:r>
              <a:rPr kumimoji="1" lang="en-US" altLang="zh-CN" dirty="0" smtClean="0"/>
              <a:t>the</a:t>
            </a:r>
            <a:r>
              <a:rPr kumimoji="1" lang="zh-CN" altLang="en-US" dirty="0" smtClean="0"/>
              <a:t> </a:t>
            </a:r>
            <a:r>
              <a:rPr kumimoji="1" lang="en-US" altLang="zh-CN" dirty="0" smtClean="0"/>
              <a:t>full</a:t>
            </a:r>
            <a:r>
              <a:rPr kumimoji="1" lang="zh-CN" altLang="en-US" dirty="0" smtClean="0"/>
              <a:t> </a:t>
            </a:r>
            <a:r>
              <a:rPr kumimoji="1" lang="en-US" altLang="zh-CN" dirty="0" smtClean="0"/>
              <a:t>graph</a:t>
            </a:r>
            <a:r>
              <a:rPr kumimoji="1" lang="zh-CN" altLang="en-US" dirty="0" smtClean="0"/>
              <a:t> </a:t>
            </a:r>
            <a:r>
              <a:rPr kumimoji="1" lang="en-US" altLang="zh-CN" dirty="0" smtClean="0"/>
              <a:t>or</a:t>
            </a:r>
            <a:r>
              <a:rPr kumimoji="1" lang="zh-CN" altLang="en-US" dirty="0" smtClean="0"/>
              <a:t> </a:t>
            </a:r>
            <a:r>
              <a:rPr kumimoji="1" lang="en-US" altLang="zh-CN" dirty="0" smtClean="0"/>
              <a:t>a</a:t>
            </a:r>
            <a:r>
              <a:rPr kumimoji="1" lang="zh-CN" altLang="en-US" dirty="0" smtClean="0"/>
              <a:t> </a:t>
            </a:r>
            <a:r>
              <a:rPr kumimoji="1" lang="en-US" altLang="zh-CN" dirty="0" smtClean="0"/>
              <a:t>few</a:t>
            </a:r>
            <a:r>
              <a:rPr kumimoji="1" lang="zh-CN" altLang="en-US" dirty="0" smtClean="0"/>
              <a:t> </a:t>
            </a:r>
            <a:r>
              <a:rPr kumimoji="1" lang="en-US" altLang="zh-CN" dirty="0" smtClean="0"/>
              <a:t>distinct</a:t>
            </a:r>
            <a:r>
              <a:rPr kumimoji="1" lang="zh-CN" altLang="en-US" dirty="0" smtClean="0"/>
              <a:t> </a:t>
            </a:r>
            <a:r>
              <a:rPr kumimoji="1" lang="en-US" altLang="zh-CN" dirty="0" err="1" smtClean="0"/>
              <a:t>subgraphs</a:t>
            </a:r>
            <a:endParaRPr kumimoji="1" lang="zh-CN" altLang="en-US" dirty="0" smtClean="0"/>
          </a:p>
          <a:p>
            <a:r>
              <a:rPr kumimoji="1" lang="en-US" altLang="zh-CN" dirty="0" smtClean="0"/>
              <a:t>Variables:</a:t>
            </a:r>
            <a:r>
              <a:rPr kumimoji="1" lang="zh-CN" altLang="en-US" dirty="0" smtClean="0"/>
              <a:t> </a:t>
            </a:r>
            <a:r>
              <a:rPr kumimoji="1" lang="en-US" altLang="zh-CN" dirty="0" smtClean="0"/>
              <a:t>A</a:t>
            </a:r>
            <a:r>
              <a:rPr kumimoji="1" lang="zh-CN" altLang="en-US" dirty="0" smtClean="0"/>
              <a:t> </a:t>
            </a:r>
            <a:r>
              <a:rPr kumimoji="1" lang="en-US" altLang="zh-CN" dirty="0" err="1" smtClean="0"/>
              <a:t>speical</a:t>
            </a:r>
            <a:r>
              <a:rPr kumimoji="1" lang="zh-CN" altLang="en-US" dirty="0" smtClean="0"/>
              <a:t> </a:t>
            </a:r>
            <a:r>
              <a:rPr kumimoji="1" lang="en-US" altLang="zh-CN" dirty="0" smtClean="0"/>
              <a:t>operation</a:t>
            </a:r>
            <a:r>
              <a:rPr kumimoji="1" lang="zh-CN" altLang="en-US" dirty="0" smtClean="0"/>
              <a:t> </a:t>
            </a:r>
            <a:r>
              <a:rPr kumimoji="1" lang="en-US" altLang="zh-CN" dirty="0" smtClean="0"/>
              <a:t>returns</a:t>
            </a:r>
            <a:r>
              <a:rPr kumimoji="1" lang="zh-CN" altLang="en-US" dirty="0" smtClean="0"/>
              <a:t> </a:t>
            </a:r>
            <a:r>
              <a:rPr kumimoji="1" lang="en-US" altLang="zh-CN" dirty="0" smtClean="0"/>
              <a:t>a</a:t>
            </a:r>
            <a:r>
              <a:rPr kumimoji="1" lang="zh-CN" altLang="en-US" dirty="0" smtClean="0"/>
              <a:t> </a:t>
            </a:r>
            <a:r>
              <a:rPr kumimoji="1" lang="en-US" altLang="zh-CN" dirty="0" smtClean="0"/>
              <a:t>handle</a:t>
            </a:r>
            <a:r>
              <a:rPr kumimoji="1" lang="zh-CN" altLang="en-US" dirty="0" smtClean="0"/>
              <a:t> </a:t>
            </a:r>
            <a:r>
              <a:rPr kumimoji="1" lang="en-US" altLang="zh-CN" dirty="0" smtClean="0"/>
              <a:t>to</a:t>
            </a:r>
            <a:r>
              <a:rPr kumimoji="1" lang="zh-CN" altLang="en-US" dirty="0" smtClean="0"/>
              <a:t> </a:t>
            </a:r>
            <a:r>
              <a:rPr kumimoji="1" lang="en-US" altLang="zh-CN" dirty="0" smtClean="0"/>
              <a:t>a</a:t>
            </a:r>
            <a:r>
              <a:rPr kumimoji="1" lang="zh-CN" altLang="en-US" dirty="0" smtClean="0"/>
              <a:t> </a:t>
            </a:r>
            <a:r>
              <a:rPr kumimoji="1" lang="en-US" altLang="zh-CN" dirty="0" smtClean="0"/>
              <a:t>persistent</a:t>
            </a:r>
            <a:r>
              <a:rPr kumimoji="1" lang="zh-CN" altLang="en-US" dirty="0" smtClean="0"/>
              <a:t> </a:t>
            </a:r>
            <a:r>
              <a:rPr kumimoji="1" lang="en-US" altLang="zh-CN" dirty="0" smtClean="0"/>
              <a:t>mutable</a:t>
            </a:r>
            <a:r>
              <a:rPr kumimoji="1" lang="zh-CN" altLang="en-US" dirty="0" smtClean="0"/>
              <a:t> </a:t>
            </a:r>
            <a:r>
              <a:rPr kumimoji="1" lang="en-US" altLang="zh-CN" dirty="0" smtClean="0"/>
              <a:t>tensor</a:t>
            </a:r>
            <a:endParaRPr kumimoji="1" lang="zh-CN" altLang="en-US" dirty="0" smtClean="0"/>
          </a:p>
        </p:txBody>
      </p:sp>
      <p:sp>
        <p:nvSpPr>
          <p:cNvPr id="4" name="矩形 3"/>
          <p:cNvSpPr/>
          <p:nvPr/>
        </p:nvSpPr>
        <p:spPr>
          <a:xfrm>
            <a:off x="1524000" y="4264212"/>
            <a:ext cx="8088414" cy="369332"/>
          </a:xfrm>
          <a:prstGeom prst="rect">
            <a:avLst/>
          </a:prstGeom>
        </p:spPr>
        <p:txBody>
          <a:bodyPr wrap="square">
            <a:spAutoFit/>
          </a:bodyPr>
          <a:lstStyle/>
          <a:p>
            <a:r>
              <a:rPr lang="en-US" altLang="zh-CN" dirty="0">
                <a:hlinkClick r:id="rId4"/>
              </a:rPr>
              <a:t>https://www.tensorflow.org/versions/r0.11/how_tos/adding_an_op/index.html</a:t>
            </a:r>
            <a:endParaRPr kumimoji="1" lang="zh-CN" altLang="en-US" dirty="0"/>
          </a:p>
        </p:txBody>
      </p:sp>
      <p:sp>
        <p:nvSpPr>
          <p:cNvPr id="3" name="文本框 2"/>
          <p:cNvSpPr txBox="1"/>
          <p:nvPr/>
        </p:nvSpPr>
        <p:spPr>
          <a:xfrm>
            <a:off x="1524000" y="5320145"/>
            <a:ext cx="9613786" cy="369332"/>
          </a:xfrm>
          <a:prstGeom prst="rect">
            <a:avLst/>
          </a:prstGeom>
          <a:noFill/>
        </p:spPr>
        <p:txBody>
          <a:bodyPr wrap="none" rtlCol="0">
            <a:spAutoFit/>
          </a:bodyPr>
          <a:lstStyle/>
          <a:p>
            <a:r>
              <a:rPr kumimoji="1" lang="en-US" altLang="zh-CN" dirty="0"/>
              <a:t>https://</a:t>
            </a:r>
            <a:r>
              <a:rPr kumimoji="1" lang="en-US" altLang="zh-CN" dirty="0" err="1"/>
              <a:t>github.com</a:t>
            </a:r>
            <a:r>
              <a:rPr kumimoji="1" lang="en-US" altLang="zh-CN" dirty="0"/>
              <a:t>/</a:t>
            </a:r>
            <a:r>
              <a:rPr kumimoji="1" lang="en-US" altLang="zh-CN" dirty="0" err="1"/>
              <a:t>tensorflow</a:t>
            </a:r>
            <a:r>
              <a:rPr kumimoji="1" lang="en-US" altLang="zh-CN" dirty="0"/>
              <a:t>/</a:t>
            </a:r>
            <a:r>
              <a:rPr kumimoji="1" lang="en-US" altLang="zh-CN" dirty="0" err="1"/>
              <a:t>tensorflow</a:t>
            </a:r>
            <a:r>
              <a:rPr kumimoji="1" lang="en-US" altLang="zh-CN" dirty="0"/>
              <a:t>/commit/7b7c02de56e013482b5fe5ab05e576dc98fe5742</a:t>
            </a:r>
            <a:endParaRPr kumimoji="1" lang="zh-CN" altLang="en-US" dirty="0"/>
          </a:p>
        </p:txBody>
      </p:sp>
    </p:spTree>
    <p:extLst>
      <p:ext uri="{BB962C8B-B14F-4D97-AF65-F5344CB8AC3E}">
        <p14:creationId xmlns:p14="http://schemas.microsoft.com/office/powerpoint/2010/main" val="2935164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19197" y="265187"/>
            <a:ext cx="3530775" cy="1015663"/>
          </a:xfrm>
          <a:prstGeom prst="rect">
            <a:avLst/>
          </a:prstGeom>
          <a:noFill/>
        </p:spPr>
        <p:txBody>
          <a:bodyPr wrap="none" rtlCol="0">
            <a:spAutoFit/>
          </a:bodyPr>
          <a:lstStyle/>
          <a:p>
            <a:pPr>
              <a:lnSpc>
                <a:spcPct val="150000"/>
              </a:lnSpc>
            </a:pPr>
            <a:r>
              <a:rPr kumimoji="1" lang="en-US" altLang="zh-CN" sz="4000" dirty="0" smtClean="0"/>
              <a:t>Implementation</a:t>
            </a:r>
            <a:endParaRPr kumimoji="1" lang="zh-CN" altLang="en-US" sz="4000"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
        <p:nvSpPr>
          <p:cNvPr id="7" name="文本框 6"/>
          <p:cNvSpPr txBox="1"/>
          <p:nvPr/>
        </p:nvSpPr>
        <p:spPr>
          <a:xfrm>
            <a:off x="2341418" y="1445996"/>
            <a:ext cx="6234545" cy="3046988"/>
          </a:xfrm>
          <a:prstGeom prst="rect">
            <a:avLst/>
          </a:prstGeom>
          <a:noFill/>
        </p:spPr>
        <p:txBody>
          <a:bodyPr wrap="square" rtlCol="0">
            <a:spAutoFit/>
          </a:bodyPr>
          <a:lstStyle/>
          <a:p>
            <a:pPr marL="342900" indent="-342900">
              <a:lnSpc>
                <a:spcPct val="150000"/>
              </a:lnSpc>
              <a:buFont typeface="+mj-lt"/>
              <a:buAutoNum type="arabicPeriod"/>
            </a:pPr>
            <a:r>
              <a:rPr kumimoji="1" lang="en-US" altLang="zh-CN" sz="3200" dirty="0" smtClean="0"/>
              <a:t>Single-Device</a:t>
            </a:r>
            <a:r>
              <a:rPr kumimoji="1" lang="zh-CN" altLang="en-US" sz="3200" dirty="0" smtClean="0"/>
              <a:t> </a:t>
            </a:r>
            <a:r>
              <a:rPr kumimoji="1" lang="en-US" altLang="zh-CN" sz="3200" dirty="0" smtClean="0"/>
              <a:t>Execution</a:t>
            </a:r>
            <a:endParaRPr kumimoji="1" lang="zh-CN" altLang="en-US" sz="3200" dirty="0" smtClean="0"/>
          </a:p>
          <a:p>
            <a:pPr marL="342900" indent="-342900">
              <a:lnSpc>
                <a:spcPct val="150000"/>
              </a:lnSpc>
              <a:buFont typeface="+mj-lt"/>
              <a:buAutoNum type="arabicPeriod"/>
            </a:pPr>
            <a:r>
              <a:rPr kumimoji="1" lang="en-US" altLang="zh-CN" sz="3200" dirty="0" smtClean="0"/>
              <a:t>Multi-Device</a:t>
            </a:r>
            <a:r>
              <a:rPr kumimoji="1" lang="zh-CN" altLang="en-US" sz="3200" dirty="0" smtClean="0"/>
              <a:t> </a:t>
            </a:r>
            <a:r>
              <a:rPr kumimoji="1" lang="en-US" altLang="zh-CN" sz="3200" dirty="0" smtClean="0"/>
              <a:t>Execution</a:t>
            </a:r>
            <a:endParaRPr kumimoji="1" lang="zh-CN" altLang="en-US" sz="3200" dirty="0" smtClean="0"/>
          </a:p>
          <a:p>
            <a:pPr marL="342900" indent="-342900">
              <a:lnSpc>
                <a:spcPct val="150000"/>
              </a:lnSpc>
              <a:buFont typeface="+mj-lt"/>
              <a:buAutoNum type="arabicPeriod"/>
            </a:pPr>
            <a:endParaRPr kumimoji="1" lang="zh-CN" altLang="en-US" sz="3200" dirty="0"/>
          </a:p>
          <a:p>
            <a:pPr marL="342900" indent="-342900">
              <a:lnSpc>
                <a:spcPct val="150000"/>
              </a:lnSpc>
              <a:buFont typeface="+mj-lt"/>
              <a:buAutoNum type="arabicPeriod"/>
            </a:pPr>
            <a:r>
              <a:rPr kumimoji="1" lang="en-US" altLang="zh-CN" sz="3200" dirty="0" smtClean="0"/>
              <a:t>Distributed</a:t>
            </a:r>
            <a:r>
              <a:rPr kumimoji="1" lang="zh-CN" altLang="en-US" sz="3200" dirty="0" smtClean="0"/>
              <a:t> </a:t>
            </a:r>
            <a:r>
              <a:rPr kumimoji="1" lang="en-US" altLang="zh-CN" sz="3200" dirty="0" smtClean="0"/>
              <a:t>Execution</a:t>
            </a:r>
            <a:endParaRPr kumimoji="1" lang="zh-CN" altLang="en-US" sz="3200" dirty="0" smtClean="0"/>
          </a:p>
        </p:txBody>
      </p:sp>
      <p:sp>
        <p:nvSpPr>
          <p:cNvPr id="3" name="文本框 2"/>
          <p:cNvSpPr txBox="1"/>
          <p:nvPr/>
        </p:nvSpPr>
        <p:spPr>
          <a:xfrm>
            <a:off x="2877590" y="3015656"/>
            <a:ext cx="4590010" cy="646331"/>
          </a:xfrm>
          <a:prstGeom prst="rect">
            <a:avLst/>
          </a:prstGeom>
          <a:noFill/>
        </p:spPr>
        <p:txBody>
          <a:bodyPr wrap="square" rtlCol="0">
            <a:spAutoFit/>
          </a:bodyPr>
          <a:lstStyle/>
          <a:p>
            <a:pPr marL="342900" indent="-342900">
              <a:buFont typeface="+mj-lt"/>
              <a:buAutoNum type="alphaLcParenR"/>
            </a:pPr>
            <a:r>
              <a:rPr kumimoji="1" lang="en-US" altLang="zh-CN" dirty="0" smtClean="0"/>
              <a:t>Node</a:t>
            </a:r>
            <a:r>
              <a:rPr kumimoji="1" lang="zh-CN" altLang="en-US" dirty="0" smtClean="0"/>
              <a:t> </a:t>
            </a:r>
            <a:r>
              <a:rPr kumimoji="1" lang="en-US" altLang="zh-CN" dirty="0" smtClean="0"/>
              <a:t>Placement</a:t>
            </a:r>
            <a:endParaRPr kumimoji="1" lang="zh-CN" altLang="en-US" dirty="0" smtClean="0"/>
          </a:p>
          <a:p>
            <a:pPr marL="342900" indent="-342900">
              <a:buFont typeface="+mj-lt"/>
              <a:buAutoNum type="alphaLcParenR"/>
            </a:pPr>
            <a:r>
              <a:rPr kumimoji="1" lang="en-US" altLang="zh-CN" dirty="0" smtClean="0"/>
              <a:t>Cross-Device</a:t>
            </a:r>
            <a:r>
              <a:rPr kumimoji="1" lang="zh-CN" altLang="en-US" dirty="0" smtClean="0"/>
              <a:t> </a:t>
            </a:r>
            <a:r>
              <a:rPr kumimoji="1" lang="en-US" altLang="zh-CN" dirty="0" smtClean="0"/>
              <a:t>Communication</a:t>
            </a:r>
            <a:endParaRPr kumimoji="1" lang="zh-CN" altLang="en-US" dirty="0"/>
          </a:p>
        </p:txBody>
      </p:sp>
    </p:spTree>
    <p:extLst>
      <p:ext uri="{BB962C8B-B14F-4D97-AF65-F5344CB8AC3E}">
        <p14:creationId xmlns:p14="http://schemas.microsoft.com/office/powerpoint/2010/main" val="7803809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19197" y="265187"/>
            <a:ext cx="5111336" cy="1015663"/>
          </a:xfrm>
          <a:prstGeom prst="rect">
            <a:avLst/>
          </a:prstGeom>
          <a:noFill/>
        </p:spPr>
        <p:txBody>
          <a:bodyPr wrap="none" rtlCol="0">
            <a:spAutoFit/>
          </a:bodyPr>
          <a:lstStyle/>
          <a:p>
            <a:pPr>
              <a:lnSpc>
                <a:spcPct val="150000"/>
              </a:lnSpc>
            </a:pPr>
            <a:r>
              <a:rPr kumimoji="1" lang="en-US" altLang="zh-CN" sz="4000" dirty="0" smtClean="0"/>
              <a:t>Single-Device</a:t>
            </a:r>
            <a:r>
              <a:rPr kumimoji="1" lang="zh-CN" altLang="en-US" sz="4000" dirty="0" smtClean="0"/>
              <a:t> </a:t>
            </a:r>
            <a:r>
              <a:rPr kumimoji="1" lang="en-US" altLang="zh-CN" sz="4000" dirty="0" smtClean="0"/>
              <a:t>Execution</a:t>
            </a:r>
            <a:endParaRPr kumimoji="1" lang="zh-CN" altLang="en-US" sz="4000"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
        <p:nvSpPr>
          <p:cNvPr id="2" name="文本框 1"/>
          <p:cNvSpPr txBox="1"/>
          <p:nvPr/>
        </p:nvSpPr>
        <p:spPr>
          <a:xfrm>
            <a:off x="2008908" y="2701637"/>
            <a:ext cx="7938655" cy="830997"/>
          </a:xfrm>
          <a:prstGeom prst="rect">
            <a:avLst/>
          </a:prstGeom>
          <a:noFill/>
        </p:spPr>
        <p:txBody>
          <a:bodyPr wrap="square" rtlCol="0">
            <a:spAutoFit/>
          </a:bodyPr>
          <a:lstStyle/>
          <a:p>
            <a:r>
              <a:rPr kumimoji="1" lang="en-US" altLang="zh-CN" sz="2400" dirty="0" smtClean="0"/>
              <a:t>The</a:t>
            </a:r>
            <a:r>
              <a:rPr kumimoji="1" lang="zh-CN" altLang="en-US" sz="2400" dirty="0" smtClean="0"/>
              <a:t> </a:t>
            </a:r>
            <a:r>
              <a:rPr kumimoji="1" lang="en-US" altLang="zh-CN" sz="2400" dirty="0" smtClean="0"/>
              <a:t>nodes</a:t>
            </a:r>
            <a:r>
              <a:rPr kumimoji="1" lang="zh-CN" altLang="en-US" sz="2400" dirty="0" smtClean="0"/>
              <a:t> </a:t>
            </a:r>
            <a:r>
              <a:rPr kumimoji="1" lang="en-US" altLang="zh-CN" sz="2400" dirty="0" smtClean="0"/>
              <a:t>of</a:t>
            </a:r>
            <a:r>
              <a:rPr kumimoji="1" lang="zh-CN" altLang="en-US" sz="2400" dirty="0" smtClean="0"/>
              <a:t> </a:t>
            </a:r>
            <a:r>
              <a:rPr kumimoji="1" lang="en-US" altLang="zh-CN" sz="2400" dirty="0" smtClean="0"/>
              <a:t>the</a:t>
            </a:r>
            <a:r>
              <a:rPr kumimoji="1" lang="zh-CN" altLang="en-US" sz="2400" dirty="0" smtClean="0"/>
              <a:t> </a:t>
            </a:r>
            <a:r>
              <a:rPr kumimoji="1" lang="en-US" altLang="zh-CN" sz="2400" dirty="0" smtClean="0"/>
              <a:t>graph</a:t>
            </a:r>
            <a:r>
              <a:rPr kumimoji="1" lang="zh-CN" altLang="en-US" sz="2400" dirty="0" smtClean="0"/>
              <a:t> </a:t>
            </a:r>
            <a:r>
              <a:rPr kumimoji="1" lang="en-US" altLang="zh-CN" sz="2400" dirty="0" smtClean="0"/>
              <a:t>are</a:t>
            </a:r>
            <a:r>
              <a:rPr kumimoji="1" lang="zh-CN" altLang="en-US" sz="2400" dirty="0" smtClean="0"/>
              <a:t> </a:t>
            </a:r>
            <a:r>
              <a:rPr kumimoji="1" lang="en-US" altLang="zh-CN" sz="2400" dirty="0" smtClean="0"/>
              <a:t>executed</a:t>
            </a:r>
            <a:r>
              <a:rPr kumimoji="1" lang="zh-CN" altLang="en-US" sz="2400" dirty="0" smtClean="0"/>
              <a:t> </a:t>
            </a:r>
            <a:r>
              <a:rPr kumimoji="1" lang="en-US" altLang="zh-CN" sz="2400" dirty="0" smtClean="0"/>
              <a:t>in</a:t>
            </a:r>
            <a:r>
              <a:rPr kumimoji="1" lang="zh-CN" altLang="en-US" sz="2400" dirty="0" smtClean="0"/>
              <a:t> </a:t>
            </a:r>
            <a:r>
              <a:rPr kumimoji="1" lang="en-US" altLang="zh-CN" sz="2400" dirty="0" smtClean="0"/>
              <a:t>an</a:t>
            </a:r>
            <a:r>
              <a:rPr kumimoji="1" lang="zh-CN" altLang="en-US" sz="2400" dirty="0" smtClean="0"/>
              <a:t> </a:t>
            </a:r>
            <a:r>
              <a:rPr kumimoji="1" lang="en-US" altLang="zh-CN" sz="2400" dirty="0" smtClean="0"/>
              <a:t>order</a:t>
            </a:r>
            <a:r>
              <a:rPr kumimoji="1" lang="zh-CN" altLang="en-US" sz="2400" dirty="0" smtClean="0"/>
              <a:t> </a:t>
            </a:r>
            <a:r>
              <a:rPr kumimoji="1" lang="en-US" altLang="zh-CN" sz="2400" dirty="0" smtClean="0"/>
              <a:t>that</a:t>
            </a:r>
            <a:r>
              <a:rPr kumimoji="1" lang="zh-CN" altLang="en-US" sz="2400" dirty="0" smtClean="0"/>
              <a:t> </a:t>
            </a:r>
            <a:r>
              <a:rPr kumimoji="1" lang="en-US" altLang="zh-CN" sz="2400" dirty="0" smtClean="0"/>
              <a:t>respects</a:t>
            </a:r>
            <a:r>
              <a:rPr kumimoji="1" lang="zh-CN" altLang="en-US" sz="2400" dirty="0" smtClean="0"/>
              <a:t> </a:t>
            </a:r>
            <a:r>
              <a:rPr kumimoji="1" lang="en-US" altLang="zh-CN" sz="2400" dirty="0" smtClean="0"/>
              <a:t>the</a:t>
            </a:r>
            <a:r>
              <a:rPr kumimoji="1" lang="zh-CN" altLang="en-US" sz="2400" dirty="0" smtClean="0"/>
              <a:t> </a:t>
            </a:r>
            <a:r>
              <a:rPr kumimoji="1" lang="en-US" altLang="zh-CN" sz="2400" dirty="0" smtClean="0"/>
              <a:t>dependencies</a:t>
            </a:r>
            <a:r>
              <a:rPr kumimoji="1" lang="zh-CN" altLang="en-US" sz="2400" dirty="0" smtClean="0"/>
              <a:t> </a:t>
            </a:r>
            <a:r>
              <a:rPr kumimoji="1" lang="en-US" altLang="zh-CN" sz="2400" dirty="0" smtClean="0"/>
              <a:t>between</a:t>
            </a:r>
            <a:r>
              <a:rPr kumimoji="1" lang="zh-CN" altLang="en-US" sz="2400" dirty="0" smtClean="0"/>
              <a:t> </a:t>
            </a:r>
            <a:r>
              <a:rPr kumimoji="1" lang="en-US" altLang="zh-CN" sz="2400" dirty="0" smtClean="0"/>
              <a:t>the</a:t>
            </a:r>
            <a:r>
              <a:rPr kumimoji="1" lang="zh-CN" altLang="en-US" sz="2400" dirty="0" smtClean="0"/>
              <a:t> </a:t>
            </a:r>
            <a:r>
              <a:rPr kumimoji="1" lang="en-US" altLang="zh-CN" sz="2400" dirty="0" smtClean="0"/>
              <a:t>nodes</a:t>
            </a:r>
            <a:endParaRPr kumimoji="1" lang="zh-CN" altLang="en-US" sz="2400" dirty="0"/>
          </a:p>
        </p:txBody>
      </p:sp>
    </p:spTree>
    <p:extLst>
      <p:ext uri="{BB962C8B-B14F-4D97-AF65-F5344CB8AC3E}">
        <p14:creationId xmlns:p14="http://schemas.microsoft.com/office/powerpoint/2010/main" val="7723364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19197" y="265187"/>
            <a:ext cx="4989507" cy="1015663"/>
          </a:xfrm>
          <a:prstGeom prst="rect">
            <a:avLst/>
          </a:prstGeom>
          <a:noFill/>
        </p:spPr>
        <p:txBody>
          <a:bodyPr wrap="none" rtlCol="0">
            <a:spAutoFit/>
          </a:bodyPr>
          <a:lstStyle/>
          <a:p>
            <a:pPr>
              <a:lnSpc>
                <a:spcPct val="150000"/>
              </a:lnSpc>
            </a:pPr>
            <a:r>
              <a:rPr kumimoji="1" lang="en-US" altLang="zh-CN" sz="4000" dirty="0" smtClean="0"/>
              <a:t>Multi-Device</a:t>
            </a:r>
            <a:r>
              <a:rPr kumimoji="1" lang="zh-CN" altLang="en-US" sz="4000" dirty="0" smtClean="0"/>
              <a:t> </a:t>
            </a:r>
            <a:r>
              <a:rPr kumimoji="1" lang="en-US" altLang="zh-CN" sz="4000" dirty="0" smtClean="0"/>
              <a:t>Execution</a:t>
            </a:r>
            <a:endParaRPr kumimoji="1" lang="zh-CN" altLang="en-US" sz="4000" dirty="0" smtClean="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94" y="0"/>
            <a:ext cx="2743200" cy="1840992"/>
          </a:xfrm>
          <a:prstGeom prst="rect">
            <a:avLst/>
          </a:prstGeom>
        </p:spPr>
      </p:pic>
      <p:sp>
        <p:nvSpPr>
          <p:cNvPr id="3" name="文本框 2"/>
          <p:cNvSpPr txBox="1"/>
          <p:nvPr/>
        </p:nvSpPr>
        <p:spPr>
          <a:xfrm>
            <a:off x="1731818" y="2216727"/>
            <a:ext cx="8991600" cy="646331"/>
          </a:xfrm>
          <a:prstGeom prst="rect">
            <a:avLst/>
          </a:prstGeom>
          <a:noFill/>
        </p:spPr>
        <p:txBody>
          <a:bodyPr wrap="square" rtlCol="0">
            <a:spAutoFit/>
          </a:bodyPr>
          <a:lstStyle/>
          <a:p>
            <a:r>
              <a:rPr kumimoji="1" lang="en-US" altLang="zh-CN" dirty="0" smtClean="0"/>
              <a:t>Node</a:t>
            </a:r>
            <a:r>
              <a:rPr kumimoji="1" lang="zh-CN" altLang="en-US" dirty="0" smtClean="0"/>
              <a:t> </a:t>
            </a:r>
            <a:r>
              <a:rPr kumimoji="1" lang="en-US" altLang="zh-CN" dirty="0" smtClean="0"/>
              <a:t>Placement</a:t>
            </a:r>
            <a:r>
              <a:rPr kumimoji="1" lang="zh-CN" altLang="en-US" dirty="0" smtClean="0"/>
              <a:t>：</a:t>
            </a:r>
            <a:r>
              <a:rPr kumimoji="1" lang="en-US" altLang="zh-CN" dirty="0" smtClean="0"/>
              <a:t>Based</a:t>
            </a:r>
            <a:r>
              <a:rPr kumimoji="1" lang="zh-CN" altLang="en-US" dirty="0" smtClean="0"/>
              <a:t> </a:t>
            </a:r>
            <a:r>
              <a:rPr kumimoji="1" lang="en-US" altLang="zh-CN" dirty="0" smtClean="0"/>
              <a:t>on</a:t>
            </a:r>
            <a:r>
              <a:rPr kumimoji="1" lang="zh-CN" altLang="en-US" dirty="0" smtClean="0"/>
              <a:t> </a:t>
            </a:r>
            <a:r>
              <a:rPr kumimoji="1" lang="en-US" altLang="zh-CN" dirty="0" smtClean="0"/>
              <a:t>heuristics</a:t>
            </a:r>
            <a:r>
              <a:rPr kumimoji="1" lang="zh-CN" altLang="en-US" dirty="0" smtClean="0"/>
              <a:t> </a:t>
            </a:r>
            <a:r>
              <a:rPr kumimoji="1" lang="en-US" altLang="zh-CN" dirty="0" smtClean="0"/>
              <a:t>associated</a:t>
            </a:r>
            <a:r>
              <a:rPr kumimoji="1" lang="zh-CN" altLang="en-US" dirty="0" smtClean="0"/>
              <a:t> </a:t>
            </a:r>
            <a:r>
              <a:rPr kumimoji="1" lang="en-US" altLang="zh-CN" dirty="0" smtClean="0"/>
              <a:t>with</a:t>
            </a:r>
            <a:r>
              <a:rPr kumimoji="1" lang="zh-CN" altLang="en-US" dirty="0" smtClean="0"/>
              <a:t> </a:t>
            </a:r>
            <a:r>
              <a:rPr kumimoji="1" lang="en-US" altLang="zh-CN" dirty="0" smtClean="0"/>
              <a:t>different</a:t>
            </a:r>
            <a:r>
              <a:rPr kumimoji="1" lang="zh-CN" altLang="en-US" dirty="0" smtClean="0"/>
              <a:t> </a:t>
            </a:r>
            <a:r>
              <a:rPr kumimoji="1" lang="en-US" altLang="zh-CN" dirty="0" smtClean="0"/>
              <a:t>operation</a:t>
            </a:r>
            <a:r>
              <a:rPr kumimoji="1" lang="zh-CN" altLang="en-US" dirty="0" smtClean="0"/>
              <a:t> </a:t>
            </a:r>
            <a:r>
              <a:rPr kumimoji="1" lang="en-US" altLang="zh-CN" dirty="0" smtClean="0"/>
              <a:t>types</a:t>
            </a:r>
            <a:r>
              <a:rPr kumimoji="1" lang="zh-CN" altLang="en-US" dirty="0" smtClean="0"/>
              <a:t> </a:t>
            </a:r>
            <a:r>
              <a:rPr kumimoji="1" lang="en-US" altLang="zh-CN" dirty="0" smtClean="0"/>
              <a:t>or</a:t>
            </a:r>
            <a:r>
              <a:rPr kumimoji="1" lang="zh-CN" altLang="en-US" dirty="0" smtClean="0"/>
              <a:t> </a:t>
            </a:r>
            <a:r>
              <a:rPr kumimoji="1" lang="en-US" altLang="zh-CN" dirty="0" smtClean="0"/>
              <a:t>is</a:t>
            </a:r>
            <a:r>
              <a:rPr kumimoji="1" lang="zh-CN" altLang="en-US" dirty="0" smtClean="0"/>
              <a:t> </a:t>
            </a:r>
            <a:r>
              <a:rPr kumimoji="1" lang="en-US" altLang="zh-CN" dirty="0" smtClean="0"/>
              <a:t>measured</a:t>
            </a:r>
            <a:r>
              <a:rPr kumimoji="1" lang="zh-CN" altLang="en-US" dirty="0" smtClean="0"/>
              <a:t>  </a:t>
            </a:r>
            <a:r>
              <a:rPr kumimoji="1" lang="en-US" altLang="zh-CN" dirty="0" smtClean="0"/>
              <a:t>based</a:t>
            </a:r>
            <a:r>
              <a:rPr kumimoji="1" lang="zh-CN" altLang="en-US" dirty="0" smtClean="0"/>
              <a:t> </a:t>
            </a:r>
            <a:r>
              <a:rPr kumimoji="1" lang="en-US" altLang="zh-CN" dirty="0" smtClean="0"/>
              <a:t>on</a:t>
            </a:r>
            <a:r>
              <a:rPr kumimoji="1" lang="zh-CN" altLang="en-US" dirty="0" smtClean="0"/>
              <a:t> </a:t>
            </a:r>
            <a:r>
              <a:rPr kumimoji="1" lang="en-US" altLang="zh-CN" dirty="0" smtClean="0"/>
              <a:t>an</a:t>
            </a:r>
            <a:r>
              <a:rPr kumimoji="1" lang="zh-CN" altLang="en-US" dirty="0" smtClean="0"/>
              <a:t> </a:t>
            </a:r>
            <a:r>
              <a:rPr kumimoji="1" lang="en-US" altLang="zh-CN" dirty="0" smtClean="0"/>
              <a:t>actual</a:t>
            </a:r>
            <a:r>
              <a:rPr kumimoji="1" lang="zh-CN" altLang="en-US" dirty="0" smtClean="0"/>
              <a:t> </a:t>
            </a:r>
            <a:r>
              <a:rPr kumimoji="1" lang="en-US" altLang="zh-CN" dirty="0" smtClean="0"/>
              <a:t>set</a:t>
            </a:r>
            <a:r>
              <a:rPr kumimoji="1" lang="zh-CN" altLang="en-US" dirty="0" smtClean="0"/>
              <a:t> </a:t>
            </a:r>
            <a:r>
              <a:rPr kumimoji="1" lang="en-US" altLang="zh-CN" dirty="0" smtClean="0"/>
              <a:t>of</a:t>
            </a:r>
            <a:r>
              <a:rPr kumimoji="1" lang="zh-CN" altLang="en-US" dirty="0" smtClean="0"/>
              <a:t> </a:t>
            </a:r>
            <a:r>
              <a:rPr kumimoji="1" lang="en-US" altLang="zh-CN" dirty="0" smtClean="0"/>
              <a:t>placement</a:t>
            </a:r>
            <a:r>
              <a:rPr kumimoji="1" lang="zh-CN" altLang="en-US" dirty="0" smtClean="0"/>
              <a:t> </a:t>
            </a:r>
            <a:r>
              <a:rPr kumimoji="1" lang="en-US" altLang="zh-CN" dirty="0" smtClean="0"/>
              <a:t>decisions</a:t>
            </a:r>
            <a:r>
              <a:rPr kumimoji="1" lang="zh-CN" altLang="en-US" dirty="0" smtClean="0"/>
              <a:t> </a:t>
            </a:r>
            <a:r>
              <a:rPr kumimoji="1" lang="en-US" altLang="zh-CN" dirty="0" smtClean="0"/>
              <a:t>for</a:t>
            </a:r>
            <a:r>
              <a:rPr kumimoji="1" lang="zh-CN" altLang="en-US" dirty="0" smtClean="0"/>
              <a:t> </a:t>
            </a:r>
            <a:r>
              <a:rPr kumimoji="1" lang="en-US" altLang="zh-CN" dirty="0" smtClean="0"/>
              <a:t>earlier</a:t>
            </a:r>
            <a:r>
              <a:rPr kumimoji="1" lang="zh-CN" altLang="en-US" dirty="0" smtClean="0"/>
              <a:t> </a:t>
            </a:r>
            <a:r>
              <a:rPr kumimoji="1" lang="en-US" altLang="zh-CN" dirty="0" err="1" smtClean="0"/>
              <a:t>extentions</a:t>
            </a:r>
            <a:r>
              <a:rPr kumimoji="1" lang="zh-CN" altLang="en-US" dirty="0" smtClean="0"/>
              <a:t> </a:t>
            </a:r>
            <a:r>
              <a:rPr kumimoji="1" lang="en-US" altLang="zh-CN" dirty="0" smtClean="0"/>
              <a:t>of</a:t>
            </a:r>
            <a:r>
              <a:rPr kumimoji="1" lang="zh-CN" altLang="en-US" dirty="0" smtClean="0"/>
              <a:t> </a:t>
            </a:r>
            <a:r>
              <a:rPr kumimoji="1" lang="en-US" altLang="zh-CN" dirty="0" smtClean="0"/>
              <a:t>the</a:t>
            </a:r>
            <a:r>
              <a:rPr kumimoji="1" lang="zh-CN" altLang="en-US" dirty="0" smtClean="0"/>
              <a:t> </a:t>
            </a:r>
            <a:r>
              <a:rPr kumimoji="1" lang="en-US" altLang="zh-CN" dirty="0" smtClean="0"/>
              <a:t>graph</a:t>
            </a:r>
            <a:endParaRPr kumimoji="1" lang="zh-CN" altLang="en-US" dirty="0"/>
          </a:p>
        </p:txBody>
      </p:sp>
    </p:spTree>
    <p:extLst>
      <p:ext uri="{BB962C8B-B14F-4D97-AF65-F5344CB8AC3E}">
        <p14:creationId xmlns:p14="http://schemas.microsoft.com/office/powerpoint/2010/main" val="14112825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9836</TotalTime>
  <Words>2985</Words>
  <Application>Microsoft Macintosh PowerPoint</Application>
  <PresentationFormat>宽屏</PresentationFormat>
  <Paragraphs>301</Paragraphs>
  <Slides>46</Slides>
  <Notes>36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46</vt:i4>
      </vt:variant>
    </vt:vector>
  </HeadingPairs>
  <TitlesOfParts>
    <vt:vector size="53" baseType="lpstr">
      <vt:lpstr>Calibri</vt:lpstr>
      <vt:lpstr>Calibri Light</vt:lpstr>
      <vt:lpstr>Cambria Math</vt:lpstr>
      <vt:lpstr>Wingdings</vt:lpstr>
      <vt:lpstr>宋体</vt:lpstr>
      <vt:lpstr>Arial</vt:lpstr>
      <vt:lpstr>Office Theme</vt:lpstr>
      <vt:lpstr>深度学习TensorFlow下的计算机视觉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TensorFlow 101</dc:title>
  <dc:creator>Microsoft Office 用户</dc:creator>
  <cp:lastModifiedBy>Microsoft Office 用户</cp:lastModifiedBy>
  <cp:revision>99</cp:revision>
  <dcterms:created xsi:type="dcterms:W3CDTF">2016-10-24T03:00:42Z</dcterms:created>
  <dcterms:modified xsi:type="dcterms:W3CDTF">2016-11-03T14:56:51Z</dcterms:modified>
</cp:coreProperties>
</file>